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9" r:id="rId3"/>
    <p:sldId id="270" r:id="rId4"/>
    <p:sldId id="280" r:id="rId5"/>
    <p:sldId id="271" r:id="rId6"/>
    <p:sldId id="272" r:id="rId7"/>
    <p:sldId id="273" r:id="rId8"/>
    <p:sldId id="282" r:id="rId9"/>
    <p:sldId id="278" r:id="rId10"/>
    <p:sldId id="281" r:id="rId11"/>
    <p:sldId id="275" r:id="rId12"/>
    <p:sldId id="27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21" autoAdjust="0"/>
  </p:normalViewPr>
  <p:slideViewPr>
    <p:cSldViewPr>
      <p:cViewPr varScale="1">
        <p:scale>
          <a:sx n="108" d="100"/>
          <a:sy n="108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8816CD-3F0F-4478-B5E7-08636E13FD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7811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7432D7-9755-4970-93AC-001F009D00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2522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ED92D1-D17C-4066-A14C-4D49D53011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0579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5C0163-BCBA-41B0-9A01-B888FE6D47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885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3A6699-065A-488C-86B8-B875EA7758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680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AF547F-1794-4E6B-AA06-8F8389877D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05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8CDD6D-B20C-46B8-A850-15C24B8F3A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3234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0B509E-800E-4895-8327-C015BF6156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925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E9BF1A-6469-4C9E-A7B6-B77829D78C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8200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3C42DE-BC0D-45C4-A881-19BE28F5D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4259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C56B3F-0F7F-4022-BD56-5908EBF922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583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0A552D3-925F-4BFA-89A4-9AD3F437BD0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2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The derivatives of </a:t>
            </a:r>
            <a:r>
              <a:rPr lang="en-US" altLang="en-US" i="1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altLang="en-US" i="1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baseline="30000" smtClean="0">
                <a:latin typeface="Times New Roman" pitchFamily="18" charset="0"/>
                <a:cs typeface="Times New Roman" pitchFamily="18" charset="0"/>
              </a:rPr>
              <a:t>-1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How are they related?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 flipV="1">
            <a:off x="1820863" y="809625"/>
            <a:ext cx="4876800" cy="4876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4073525" y="838200"/>
            <a:ext cx="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1636713" y="3422650"/>
            <a:ext cx="5340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Freeform 29"/>
          <p:cNvSpPr>
            <a:spLocks/>
          </p:cNvSpPr>
          <p:nvPr/>
        </p:nvSpPr>
        <p:spPr bwMode="auto">
          <a:xfrm>
            <a:off x="3505200" y="457200"/>
            <a:ext cx="1655763" cy="5360988"/>
          </a:xfrm>
          <a:custGeom>
            <a:avLst/>
            <a:gdLst>
              <a:gd name="T0" fmla="*/ 0 w 1043"/>
              <a:gd name="T1" fmla="*/ 2147483647 h 3377"/>
              <a:gd name="T2" fmla="*/ 2147483647 w 1043"/>
              <a:gd name="T3" fmla="*/ 2147483647 h 3377"/>
              <a:gd name="T4" fmla="*/ 2147483647 w 1043"/>
              <a:gd name="T5" fmla="*/ 2147483647 h 3377"/>
              <a:gd name="T6" fmla="*/ 2147483647 w 1043"/>
              <a:gd name="T7" fmla="*/ 2147483647 h 3377"/>
              <a:gd name="T8" fmla="*/ 2147483647 w 1043"/>
              <a:gd name="T9" fmla="*/ 0 h 33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3"/>
              <a:gd name="T16" fmla="*/ 0 h 3377"/>
              <a:gd name="T17" fmla="*/ 1043 w 1043"/>
              <a:gd name="T18" fmla="*/ 3377 h 33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3" h="3377">
                <a:moveTo>
                  <a:pt x="0" y="3377"/>
                </a:moveTo>
                <a:cubicBezTo>
                  <a:pt x="44" y="3221"/>
                  <a:pt x="86" y="3070"/>
                  <a:pt x="144" y="2849"/>
                </a:cubicBezTo>
                <a:cubicBezTo>
                  <a:pt x="202" y="2628"/>
                  <a:pt x="293" y="2411"/>
                  <a:pt x="349" y="2051"/>
                </a:cubicBezTo>
                <a:cubicBezTo>
                  <a:pt x="405" y="1691"/>
                  <a:pt x="363" y="1031"/>
                  <a:pt x="479" y="689"/>
                </a:cubicBezTo>
                <a:cubicBezTo>
                  <a:pt x="595" y="347"/>
                  <a:pt x="949" y="115"/>
                  <a:pt x="1043" y="0"/>
                </a:cubicBezTo>
              </a:path>
            </a:pathLst>
          </a:custGeom>
          <a:noFill/>
          <a:ln w="28575">
            <a:solidFill>
              <a:schemeClr val="hlink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Freeform 31"/>
          <p:cNvSpPr>
            <a:spLocks/>
          </p:cNvSpPr>
          <p:nvPr/>
        </p:nvSpPr>
        <p:spPr bwMode="auto">
          <a:xfrm>
            <a:off x="1530350" y="1898650"/>
            <a:ext cx="5784850" cy="2076450"/>
          </a:xfrm>
          <a:custGeom>
            <a:avLst/>
            <a:gdLst>
              <a:gd name="T0" fmla="*/ 0 w 3644"/>
              <a:gd name="T1" fmla="*/ 2147483647 h 1308"/>
              <a:gd name="T2" fmla="*/ 2147483647 w 3644"/>
              <a:gd name="T3" fmla="*/ 2147483647 h 1308"/>
              <a:gd name="T4" fmla="*/ 2147483647 w 3644"/>
              <a:gd name="T5" fmla="*/ 2147483647 h 1308"/>
              <a:gd name="T6" fmla="*/ 2147483647 w 3644"/>
              <a:gd name="T7" fmla="*/ 2147483647 h 1308"/>
              <a:gd name="T8" fmla="*/ 2147483647 w 3644"/>
              <a:gd name="T9" fmla="*/ 0 h 13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44"/>
              <a:gd name="T16" fmla="*/ 0 h 1308"/>
              <a:gd name="T17" fmla="*/ 3644 w 3644"/>
              <a:gd name="T18" fmla="*/ 1308 h 13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44" h="1308">
                <a:moveTo>
                  <a:pt x="0" y="1308"/>
                </a:moveTo>
                <a:cubicBezTo>
                  <a:pt x="156" y="1264"/>
                  <a:pt x="312" y="1220"/>
                  <a:pt x="528" y="1164"/>
                </a:cubicBezTo>
                <a:cubicBezTo>
                  <a:pt x="744" y="1108"/>
                  <a:pt x="936" y="1028"/>
                  <a:pt x="1296" y="972"/>
                </a:cubicBezTo>
                <a:cubicBezTo>
                  <a:pt x="1656" y="916"/>
                  <a:pt x="2297" y="990"/>
                  <a:pt x="2688" y="828"/>
                </a:cubicBezTo>
                <a:cubicBezTo>
                  <a:pt x="3079" y="666"/>
                  <a:pt x="3485" y="138"/>
                  <a:pt x="3644" y="0"/>
                </a:cubicBezTo>
              </a:path>
            </a:pathLst>
          </a:custGeom>
          <a:noFill/>
          <a:ln w="28575">
            <a:solidFill>
              <a:schemeClr val="tx2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Text Box 33"/>
          <p:cNvSpPr txBox="1">
            <a:spLocks noChangeArrowheads="1"/>
          </p:cNvSpPr>
          <p:nvPr/>
        </p:nvSpPr>
        <p:spPr bwMode="auto">
          <a:xfrm>
            <a:off x="7467600" y="1524000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10248" name="Text Box 34"/>
          <p:cNvSpPr txBox="1">
            <a:spLocks noChangeArrowheads="1"/>
          </p:cNvSpPr>
          <p:nvPr/>
        </p:nvSpPr>
        <p:spPr bwMode="auto">
          <a:xfrm>
            <a:off x="5257800" y="152400"/>
            <a:ext cx="51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400" baseline="30000">
                <a:latin typeface="Times New Roman" pitchFamily="18" charset="0"/>
                <a:cs typeface="Times New Roman" pitchFamily="18" charset="0"/>
              </a:rPr>
              <a:t>-1</a:t>
            </a:r>
          </a:p>
        </p:txBody>
      </p:sp>
      <p:sp>
        <p:nvSpPr>
          <p:cNvPr id="10249" name="Text Box 36"/>
          <p:cNvSpPr txBox="1">
            <a:spLocks noChangeArrowheads="1"/>
          </p:cNvSpPr>
          <p:nvPr/>
        </p:nvSpPr>
        <p:spPr bwMode="auto">
          <a:xfrm>
            <a:off x="6400800" y="2895600"/>
            <a:ext cx="238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)) = (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000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altLang="en-US" sz="20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endParaRPr lang="en-US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0" name="Oval 42"/>
          <p:cNvSpPr>
            <a:spLocks noChangeArrowheads="1"/>
          </p:cNvSpPr>
          <p:nvPr/>
        </p:nvSpPr>
        <p:spPr bwMode="auto">
          <a:xfrm rot="10800000" flipH="1" flipV="1">
            <a:off x="4318000" y="1295400"/>
            <a:ext cx="92075" cy="920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40"/>
          <p:cNvSpPr>
            <a:spLocks noChangeArrowheads="1"/>
          </p:cNvSpPr>
          <p:nvPr/>
        </p:nvSpPr>
        <p:spPr bwMode="auto">
          <a:xfrm>
            <a:off x="6272213" y="2847975"/>
            <a:ext cx="92075" cy="920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Text Box 36"/>
          <p:cNvSpPr txBox="1">
            <a:spLocks noChangeArrowheads="1"/>
          </p:cNvSpPr>
          <p:nvPr/>
        </p:nvSpPr>
        <p:spPr bwMode="auto">
          <a:xfrm>
            <a:off x="4476750" y="1219200"/>
            <a:ext cx="1185863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000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))</a:t>
            </a:r>
          </a:p>
        </p:txBody>
      </p:sp>
      <p:sp>
        <p:nvSpPr>
          <p:cNvPr id="10253" name="Oval 42"/>
          <p:cNvSpPr>
            <a:spLocks noChangeArrowheads="1"/>
          </p:cNvSpPr>
          <p:nvPr/>
        </p:nvSpPr>
        <p:spPr bwMode="auto">
          <a:xfrm rot="10800000" flipH="1" flipV="1">
            <a:off x="6272213" y="2847975"/>
            <a:ext cx="92075" cy="920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0254" name="Group 21"/>
          <p:cNvGrpSpPr>
            <a:grpSpLocks/>
          </p:cNvGrpSpPr>
          <p:nvPr/>
        </p:nvGrpSpPr>
        <p:grpSpPr bwMode="auto">
          <a:xfrm>
            <a:off x="152400" y="341313"/>
            <a:ext cx="3657600" cy="1570037"/>
            <a:chOff x="365125" y="341313"/>
            <a:chExt cx="3444875" cy="1569660"/>
          </a:xfrm>
        </p:grpSpPr>
        <p:sp>
          <p:nvSpPr>
            <p:cNvPr id="10258" name="Text Box 28"/>
            <p:cNvSpPr txBox="1">
              <a:spLocks noChangeArrowheads="1"/>
            </p:cNvSpPr>
            <p:nvPr/>
          </p:nvSpPr>
          <p:spPr bwMode="auto">
            <a:xfrm>
              <a:off x="365125" y="341313"/>
              <a:ext cx="3444875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itchFamily="18" charset="0"/>
                  <a:cs typeface="Times New Roman" pitchFamily="18" charset="0"/>
                </a:rPr>
                <a:t>In general, what does this tell us about the relationship between       and           ?</a:t>
              </a:r>
            </a:p>
          </p:txBody>
        </p:sp>
        <p:graphicFrame>
          <p:nvGraphicFramePr>
            <p:cNvPr id="10259" name="Object 2"/>
            <p:cNvGraphicFramePr>
              <a:graphicFrameLocks noChangeAspect="1"/>
            </p:cNvGraphicFramePr>
            <p:nvPr/>
          </p:nvGraphicFramePr>
          <p:xfrm>
            <a:off x="1523669" y="1164771"/>
            <a:ext cx="301625" cy="320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38" name="Equation" r:id="rId3" imgW="190417" imgH="203112" progId="Equation.DSMT4">
                    <p:embed/>
                  </p:oleObj>
                </mc:Choice>
                <mc:Fallback>
                  <p:oleObj name="Equation" r:id="rId3" imgW="190417" imgH="20311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3669" y="1164771"/>
                          <a:ext cx="301625" cy="320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60" name="Object 3"/>
            <p:cNvGraphicFramePr>
              <a:graphicFrameLocks noChangeAspect="1"/>
            </p:cNvGraphicFramePr>
            <p:nvPr/>
          </p:nvGraphicFramePr>
          <p:xfrm>
            <a:off x="2374634" y="979714"/>
            <a:ext cx="658813" cy="552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39" name="Equation" r:id="rId5" imgW="406048" imgH="342603" progId="Equation.DSMT4">
                    <p:embed/>
                  </p:oleObj>
                </mc:Choice>
                <mc:Fallback>
                  <p:oleObj name="Equation" r:id="rId5" imgW="406048" imgH="342603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74634" y="979714"/>
                          <a:ext cx="658813" cy="552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 useBgFill="1">
        <p:nvSpPr>
          <p:cNvPr id="23" name="TextBox 22"/>
          <p:cNvSpPr txBox="1"/>
          <p:nvPr/>
        </p:nvSpPr>
        <p:spPr>
          <a:xfrm>
            <a:off x="5486400" y="4876800"/>
            <a:ext cx="2819400" cy="461963"/>
          </a:xfrm>
          <a:prstGeom prst="rect">
            <a:avLst/>
          </a:prstGeom>
          <a:ln w="31750">
            <a:solidFill>
              <a:schemeClr val="bg1">
                <a:lumMod val="20000"/>
                <a:lumOff val="8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But 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), so . . .</a:t>
            </a:r>
          </a:p>
        </p:txBody>
      </p:sp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5791200" y="3886200"/>
          <a:ext cx="19462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0" name="Equation" r:id="rId7" imgW="1130300" imgH="419100" progId="Equation.DSMT4">
                  <p:embed/>
                </p:oleObj>
              </mc:Choice>
              <mc:Fallback>
                <p:oleObj name="Equation" r:id="rId7" imgW="11303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886200"/>
                        <a:ext cx="1946275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4"/>
          <p:cNvGraphicFramePr>
            <a:graphicFrameLocks noChangeAspect="1"/>
          </p:cNvGraphicFramePr>
          <p:nvPr/>
        </p:nvGraphicFramePr>
        <p:xfrm>
          <a:off x="5638800" y="5715000"/>
          <a:ext cx="247015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1" name="Equation" r:id="rId9" imgW="1435100" imgH="419100" progId="Equation.DSMT4">
                  <p:embed/>
                </p:oleObj>
              </mc:Choice>
              <mc:Fallback>
                <p:oleObj name="Equation" r:id="rId9" imgW="14351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715000"/>
                        <a:ext cx="247015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040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Upshot</a:t>
            </a: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914400" y="2362200"/>
            <a:ext cx="7315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If  </a:t>
            </a: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aseline="3000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 are inverse functions, then their derivatives at “corresponding” points are  reciprocals of one another </a:t>
            </a:r>
            <a:r>
              <a:rPr lang="en-US" altLang="en-US"/>
              <a:t>:  </a:t>
            </a:r>
          </a:p>
        </p:txBody>
      </p:sp>
      <p:graphicFrame>
        <p:nvGraphicFramePr>
          <p:cNvPr id="11268" name="Object 2"/>
          <p:cNvGraphicFramePr>
            <a:graphicFrameLocks noChangeAspect="1"/>
          </p:cNvGraphicFramePr>
          <p:nvPr/>
        </p:nvGraphicFramePr>
        <p:xfrm>
          <a:off x="3048000" y="3810000"/>
          <a:ext cx="3154363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Equation" r:id="rId3" imgW="1447800" imgH="419100" progId="Equation.DSMT4">
                  <p:embed/>
                </p:oleObj>
              </mc:Choice>
              <mc:Fallback>
                <p:oleObj name="Equation" r:id="rId3" imgW="1447800" imgH="4191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810000"/>
                        <a:ext cx="3154363" cy="91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Derivative of the logarithm</a:t>
            </a:r>
          </a:p>
        </p:txBody>
      </p:sp>
      <p:sp>
        <p:nvSpPr>
          <p:cNvPr id="12291" name="Line 2"/>
          <p:cNvSpPr>
            <a:spLocks noChangeShapeType="1"/>
          </p:cNvSpPr>
          <p:nvPr/>
        </p:nvSpPr>
        <p:spPr bwMode="auto">
          <a:xfrm flipV="1">
            <a:off x="1890713" y="2173288"/>
            <a:ext cx="4876800" cy="3708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" name="Line 3"/>
          <p:cNvSpPr>
            <a:spLocks noChangeShapeType="1"/>
          </p:cNvSpPr>
          <p:nvPr/>
        </p:nvSpPr>
        <p:spPr bwMode="auto">
          <a:xfrm>
            <a:off x="4143375" y="2195513"/>
            <a:ext cx="0" cy="3824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4"/>
          <p:cNvSpPr>
            <a:spLocks noChangeShapeType="1"/>
          </p:cNvSpPr>
          <p:nvPr/>
        </p:nvSpPr>
        <p:spPr bwMode="auto">
          <a:xfrm>
            <a:off x="1706563" y="4160838"/>
            <a:ext cx="5340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806575" y="1752600"/>
            <a:ext cx="3408363" cy="2349500"/>
          </a:xfrm>
          <a:custGeom>
            <a:avLst/>
            <a:gdLst>
              <a:gd name="connsiteX0" fmla="*/ 0 w 3407228"/>
              <a:gd name="connsiteY0" fmla="*/ 2340429 h 2349501"/>
              <a:gd name="connsiteX1" fmla="*/ 544285 w 3407228"/>
              <a:gd name="connsiteY1" fmla="*/ 2340429 h 2349501"/>
              <a:gd name="connsiteX2" fmla="*/ 1469571 w 3407228"/>
              <a:gd name="connsiteY2" fmla="*/ 2286000 h 2349501"/>
              <a:gd name="connsiteX3" fmla="*/ 2068285 w 3407228"/>
              <a:gd name="connsiteY3" fmla="*/ 2133600 h 2349501"/>
              <a:gd name="connsiteX4" fmla="*/ 2623457 w 3407228"/>
              <a:gd name="connsiteY4" fmla="*/ 1839686 h 2349501"/>
              <a:gd name="connsiteX5" fmla="*/ 3211285 w 3407228"/>
              <a:gd name="connsiteY5" fmla="*/ 957943 h 2349501"/>
              <a:gd name="connsiteX6" fmla="*/ 3407228 w 3407228"/>
              <a:gd name="connsiteY6" fmla="*/ 0 h 2349501"/>
              <a:gd name="connsiteX7" fmla="*/ 3407228 w 3407228"/>
              <a:gd name="connsiteY7" fmla="*/ 0 h 2349501"/>
              <a:gd name="connsiteX0" fmla="*/ 0 w 3407228"/>
              <a:gd name="connsiteY0" fmla="*/ 2340429 h 2349501"/>
              <a:gd name="connsiteX1" fmla="*/ 544285 w 3407228"/>
              <a:gd name="connsiteY1" fmla="*/ 2340429 h 2349501"/>
              <a:gd name="connsiteX2" fmla="*/ 1469571 w 3407228"/>
              <a:gd name="connsiteY2" fmla="*/ 2286000 h 2349501"/>
              <a:gd name="connsiteX3" fmla="*/ 2068285 w 3407228"/>
              <a:gd name="connsiteY3" fmla="*/ 2133600 h 2349501"/>
              <a:gd name="connsiteX4" fmla="*/ 2764971 w 3407228"/>
              <a:gd name="connsiteY4" fmla="*/ 1752600 h 2349501"/>
              <a:gd name="connsiteX5" fmla="*/ 3211285 w 3407228"/>
              <a:gd name="connsiteY5" fmla="*/ 957943 h 2349501"/>
              <a:gd name="connsiteX6" fmla="*/ 3407228 w 3407228"/>
              <a:gd name="connsiteY6" fmla="*/ 0 h 2349501"/>
              <a:gd name="connsiteX7" fmla="*/ 3407228 w 3407228"/>
              <a:gd name="connsiteY7" fmla="*/ 0 h 2349501"/>
              <a:gd name="connsiteX0" fmla="*/ 0 w 3407228"/>
              <a:gd name="connsiteY0" fmla="*/ 2340429 h 2349501"/>
              <a:gd name="connsiteX1" fmla="*/ 544285 w 3407228"/>
              <a:gd name="connsiteY1" fmla="*/ 2340429 h 2349501"/>
              <a:gd name="connsiteX2" fmla="*/ 1469571 w 3407228"/>
              <a:gd name="connsiteY2" fmla="*/ 2286000 h 2349501"/>
              <a:gd name="connsiteX3" fmla="*/ 2079171 w 3407228"/>
              <a:gd name="connsiteY3" fmla="*/ 2133600 h 2349501"/>
              <a:gd name="connsiteX4" fmla="*/ 2764971 w 3407228"/>
              <a:gd name="connsiteY4" fmla="*/ 1752600 h 2349501"/>
              <a:gd name="connsiteX5" fmla="*/ 3211285 w 3407228"/>
              <a:gd name="connsiteY5" fmla="*/ 957943 h 2349501"/>
              <a:gd name="connsiteX6" fmla="*/ 3407228 w 3407228"/>
              <a:gd name="connsiteY6" fmla="*/ 0 h 2349501"/>
              <a:gd name="connsiteX7" fmla="*/ 3407228 w 3407228"/>
              <a:gd name="connsiteY7" fmla="*/ 0 h 234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07228" h="2349501">
                <a:moveTo>
                  <a:pt x="0" y="2340429"/>
                </a:moveTo>
                <a:cubicBezTo>
                  <a:pt x="149678" y="2344965"/>
                  <a:pt x="299357" y="2349501"/>
                  <a:pt x="544285" y="2340429"/>
                </a:cubicBezTo>
                <a:cubicBezTo>
                  <a:pt x="789214" y="2331358"/>
                  <a:pt x="1213757" y="2320471"/>
                  <a:pt x="1469571" y="2286000"/>
                </a:cubicBezTo>
                <a:cubicBezTo>
                  <a:pt x="1725385" y="2251529"/>
                  <a:pt x="1863271" y="2222500"/>
                  <a:pt x="2079171" y="2133600"/>
                </a:cubicBezTo>
                <a:cubicBezTo>
                  <a:pt x="2295071" y="2044700"/>
                  <a:pt x="2576285" y="1948543"/>
                  <a:pt x="2764971" y="1752600"/>
                </a:cubicBezTo>
                <a:cubicBezTo>
                  <a:pt x="2953657" y="1556657"/>
                  <a:pt x="3104242" y="1250043"/>
                  <a:pt x="3211285" y="957943"/>
                </a:cubicBezTo>
                <a:cubicBezTo>
                  <a:pt x="3318328" y="665843"/>
                  <a:pt x="3407228" y="0"/>
                  <a:pt x="3407228" y="0"/>
                </a:cubicBezTo>
                <a:lnTo>
                  <a:pt x="3407228" y="0"/>
                </a:lnTo>
              </a:path>
            </a:pathLst>
          </a:custGeom>
          <a:ln w="31750">
            <a:solidFill>
              <a:schemeClr val="tx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Freeform 20"/>
          <p:cNvSpPr/>
          <p:nvPr/>
        </p:nvSpPr>
        <p:spPr>
          <a:xfrm rot="10434286">
            <a:off x="4078288" y="3451225"/>
            <a:ext cx="3406775" cy="2349500"/>
          </a:xfrm>
          <a:custGeom>
            <a:avLst/>
            <a:gdLst>
              <a:gd name="connsiteX0" fmla="*/ 0 w 3407228"/>
              <a:gd name="connsiteY0" fmla="*/ 2340429 h 2349501"/>
              <a:gd name="connsiteX1" fmla="*/ 544285 w 3407228"/>
              <a:gd name="connsiteY1" fmla="*/ 2340429 h 2349501"/>
              <a:gd name="connsiteX2" fmla="*/ 1469571 w 3407228"/>
              <a:gd name="connsiteY2" fmla="*/ 2286000 h 2349501"/>
              <a:gd name="connsiteX3" fmla="*/ 2068285 w 3407228"/>
              <a:gd name="connsiteY3" fmla="*/ 2133600 h 2349501"/>
              <a:gd name="connsiteX4" fmla="*/ 2623457 w 3407228"/>
              <a:gd name="connsiteY4" fmla="*/ 1839686 h 2349501"/>
              <a:gd name="connsiteX5" fmla="*/ 3211285 w 3407228"/>
              <a:gd name="connsiteY5" fmla="*/ 957943 h 2349501"/>
              <a:gd name="connsiteX6" fmla="*/ 3407228 w 3407228"/>
              <a:gd name="connsiteY6" fmla="*/ 0 h 2349501"/>
              <a:gd name="connsiteX7" fmla="*/ 3407228 w 3407228"/>
              <a:gd name="connsiteY7" fmla="*/ 0 h 2349501"/>
              <a:gd name="connsiteX0" fmla="*/ 0 w 3407228"/>
              <a:gd name="connsiteY0" fmla="*/ 2340429 h 2349501"/>
              <a:gd name="connsiteX1" fmla="*/ 544285 w 3407228"/>
              <a:gd name="connsiteY1" fmla="*/ 2340429 h 2349501"/>
              <a:gd name="connsiteX2" fmla="*/ 1469571 w 3407228"/>
              <a:gd name="connsiteY2" fmla="*/ 2286000 h 2349501"/>
              <a:gd name="connsiteX3" fmla="*/ 2068285 w 3407228"/>
              <a:gd name="connsiteY3" fmla="*/ 2133600 h 2349501"/>
              <a:gd name="connsiteX4" fmla="*/ 2764971 w 3407228"/>
              <a:gd name="connsiteY4" fmla="*/ 1752600 h 2349501"/>
              <a:gd name="connsiteX5" fmla="*/ 3211285 w 3407228"/>
              <a:gd name="connsiteY5" fmla="*/ 957943 h 2349501"/>
              <a:gd name="connsiteX6" fmla="*/ 3407228 w 3407228"/>
              <a:gd name="connsiteY6" fmla="*/ 0 h 2349501"/>
              <a:gd name="connsiteX7" fmla="*/ 3407228 w 3407228"/>
              <a:gd name="connsiteY7" fmla="*/ 0 h 2349501"/>
              <a:gd name="connsiteX0" fmla="*/ 0 w 3407228"/>
              <a:gd name="connsiteY0" fmla="*/ 2340429 h 2349501"/>
              <a:gd name="connsiteX1" fmla="*/ 544285 w 3407228"/>
              <a:gd name="connsiteY1" fmla="*/ 2340429 h 2349501"/>
              <a:gd name="connsiteX2" fmla="*/ 1469571 w 3407228"/>
              <a:gd name="connsiteY2" fmla="*/ 2286000 h 2349501"/>
              <a:gd name="connsiteX3" fmla="*/ 2079171 w 3407228"/>
              <a:gd name="connsiteY3" fmla="*/ 2133600 h 2349501"/>
              <a:gd name="connsiteX4" fmla="*/ 2764971 w 3407228"/>
              <a:gd name="connsiteY4" fmla="*/ 1752600 h 2349501"/>
              <a:gd name="connsiteX5" fmla="*/ 3211285 w 3407228"/>
              <a:gd name="connsiteY5" fmla="*/ 957943 h 2349501"/>
              <a:gd name="connsiteX6" fmla="*/ 3407228 w 3407228"/>
              <a:gd name="connsiteY6" fmla="*/ 0 h 2349501"/>
              <a:gd name="connsiteX7" fmla="*/ 3407228 w 3407228"/>
              <a:gd name="connsiteY7" fmla="*/ 0 h 234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07228" h="2349501">
                <a:moveTo>
                  <a:pt x="0" y="2340429"/>
                </a:moveTo>
                <a:cubicBezTo>
                  <a:pt x="149678" y="2344965"/>
                  <a:pt x="299357" y="2349501"/>
                  <a:pt x="544285" y="2340429"/>
                </a:cubicBezTo>
                <a:cubicBezTo>
                  <a:pt x="789214" y="2331358"/>
                  <a:pt x="1213757" y="2320471"/>
                  <a:pt x="1469571" y="2286000"/>
                </a:cubicBezTo>
                <a:cubicBezTo>
                  <a:pt x="1725385" y="2251529"/>
                  <a:pt x="1863271" y="2222500"/>
                  <a:pt x="2079171" y="2133600"/>
                </a:cubicBezTo>
                <a:cubicBezTo>
                  <a:pt x="2295071" y="2044700"/>
                  <a:pt x="2576285" y="1948543"/>
                  <a:pt x="2764971" y="1752600"/>
                </a:cubicBezTo>
                <a:cubicBezTo>
                  <a:pt x="2953657" y="1556657"/>
                  <a:pt x="3104242" y="1250043"/>
                  <a:pt x="3211285" y="957943"/>
                </a:cubicBezTo>
                <a:cubicBezTo>
                  <a:pt x="3318328" y="665843"/>
                  <a:pt x="3407228" y="0"/>
                  <a:pt x="3407228" y="0"/>
                </a:cubicBezTo>
                <a:lnTo>
                  <a:pt x="3407228" y="0"/>
                </a:lnTo>
              </a:path>
            </a:pathLst>
          </a:custGeom>
          <a:ln w="31750">
            <a:solidFill>
              <a:schemeClr val="bg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296" name="Text Box 33"/>
          <p:cNvSpPr txBox="1">
            <a:spLocks noChangeArrowheads="1"/>
          </p:cNvSpPr>
          <p:nvPr/>
        </p:nvSpPr>
        <p:spPr bwMode="auto">
          <a:xfrm>
            <a:off x="4800600" y="1676400"/>
            <a:ext cx="1354138" cy="461963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altLang="en-US" sz="2400" i="1" baseline="3000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 useBgFill="1">
        <p:nvSpPr>
          <p:cNvPr id="12297" name="Text Box 34"/>
          <p:cNvSpPr txBox="1">
            <a:spLocks noChangeArrowheads="1"/>
          </p:cNvSpPr>
          <p:nvPr/>
        </p:nvSpPr>
        <p:spPr bwMode="auto">
          <a:xfrm>
            <a:off x="6553200" y="3124200"/>
            <a:ext cx="1784350" cy="461963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400" baseline="3000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) = ln(</a:t>
            </a: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 useBgFill="1">
        <p:nvSpPr>
          <p:cNvPr id="12298" name="Text Box 36"/>
          <p:cNvSpPr txBox="1">
            <a:spLocks noChangeArrowheads="1"/>
          </p:cNvSpPr>
          <p:nvPr/>
        </p:nvSpPr>
        <p:spPr bwMode="auto">
          <a:xfrm>
            <a:off x="3810000" y="2438400"/>
            <a:ext cx="1012825" cy="461963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, e </a:t>
            </a:r>
            <a:r>
              <a:rPr lang="en-US" altLang="en-US" sz="2400" i="1" baseline="30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2299" name="Oval 42"/>
          <p:cNvSpPr>
            <a:spLocks noChangeArrowheads="1"/>
          </p:cNvSpPr>
          <p:nvPr/>
        </p:nvSpPr>
        <p:spPr bwMode="auto">
          <a:xfrm rot="10800000" flipH="1" flipV="1">
            <a:off x="4953000" y="2743200"/>
            <a:ext cx="92075" cy="920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0" name="Text Box 36"/>
          <p:cNvSpPr txBox="1">
            <a:spLocks noChangeArrowheads="1"/>
          </p:cNvSpPr>
          <p:nvPr/>
        </p:nvSpPr>
        <p:spPr bwMode="auto">
          <a:xfrm>
            <a:off x="5715000" y="3581400"/>
            <a:ext cx="110807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000" i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, ln(</a:t>
            </a:r>
            <a:r>
              <a:rPr lang="en-US" altLang="en-US" sz="2000" i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))</a:t>
            </a:r>
          </a:p>
        </p:txBody>
      </p:sp>
      <p:sp>
        <p:nvSpPr>
          <p:cNvPr id="12301" name="Oval 42"/>
          <p:cNvSpPr>
            <a:spLocks noChangeArrowheads="1"/>
          </p:cNvSpPr>
          <p:nvPr/>
        </p:nvSpPr>
        <p:spPr bwMode="auto">
          <a:xfrm rot="10800000" flipH="1" flipV="1">
            <a:off x="5867400" y="3438525"/>
            <a:ext cx="92075" cy="920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533400" y="1371600"/>
          <a:ext cx="250507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6" name="Equation" r:id="rId3" imgW="1346200" imgH="419100" progId="Equation.DSMT4">
                  <p:embed/>
                </p:oleObj>
              </mc:Choice>
              <mc:Fallback>
                <p:oleObj name="Equation" r:id="rId3" imgW="1346200" imgH="4191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371600"/>
                        <a:ext cx="2505075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490663" y="2133600"/>
          <a:ext cx="1206500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7" name="Equation" r:id="rId5" imgW="647419" imgH="393529" progId="Equation.DSMT4">
                  <p:embed/>
                </p:oleObj>
              </mc:Choice>
              <mc:Fallback>
                <p:oleObj name="Equation" r:id="rId5" imgW="647419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0663" y="2133600"/>
                        <a:ext cx="1206500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447800" y="2819400"/>
          <a:ext cx="1909763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8" name="Equation" r:id="rId7" imgW="1028254" imgH="393529" progId="Equation.DSMT4">
                  <p:embed/>
                </p:oleObj>
              </mc:Choice>
              <mc:Fallback>
                <p:oleObj name="Equation" r:id="rId7" imgW="1028254" imgH="39352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819400"/>
                        <a:ext cx="1909763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5"/>
          <p:cNvGraphicFramePr>
            <a:graphicFrameLocks noChangeAspect="1"/>
          </p:cNvGraphicFramePr>
          <p:nvPr/>
        </p:nvGraphicFramePr>
        <p:xfrm>
          <a:off x="6553200" y="4876800"/>
          <a:ext cx="1490663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9" name="Equation" r:id="rId9" imgW="799753" imgH="393529" progId="Equation.DSMT4">
                  <p:embed/>
                </p:oleObj>
              </mc:Choice>
              <mc:Fallback>
                <p:oleObj name="Equation" r:id="rId9" imgW="799753" imgH="39352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876800"/>
                        <a:ext cx="1490663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1371600" y="1524000"/>
            <a:ext cx="5867400" cy="3200400"/>
          </a:xfrm>
          <a:custGeom>
            <a:avLst/>
            <a:gdLst>
              <a:gd name="T0" fmla="*/ 0 w 3696"/>
              <a:gd name="T1" fmla="*/ 2147483647 h 2016"/>
              <a:gd name="T2" fmla="*/ 2147483647 w 3696"/>
              <a:gd name="T3" fmla="*/ 2147483647 h 2016"/>
              <a:gd name="T4" fmla="*/ 2147483647 w 3696"/>
              <a:gd name="T5" fmla="*/ 2147483647 h 2016"/>
              <a:gd name="T6" fmla="*/ 2147483647 w 3696"/>
              <a:gd name="T7" fmla="*/ 2147483647 h 2016"/>
              <a:gd name="T8" fmla="*/ 2147483647 w 3696"/>
              <a:gd name="T9" fmla="*/ 2147483647 h 2016"/>
              <a:gd name="T10" fmla="*/ 2147483647 w 3696"/>
              <a:gd name="T11" fmla="*/ 0 h 20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96"/>
              <a:gd name="T19" fmla="*/ 0 h 2016"/>
              <a:gd name="T20" fmla="*/ 3696 w 3696"/>
              <a:gd name="T21" fmla="*/ 2016 h 201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96" h="2016">
                <a:moveTo>
                  <a:pt x="0" y="2016"/>
                </a:moveTo>
                <a:cubicBezTo>
                  <a:pt x="140" y="1872"/>
                  <a:pt x="290" y="1722"/>
                  <a:pt x="528" y="1632"/>
                </a:cubicBezTo>
                <a:cubicBezTo>
                  <a:pt x="766" y="1542"/>
                  <a:pt x="1173" y="1548"/>
                  <a:pt x="1431" y="1475"/>
                </a:cubicBezTo>
                <a:cubicBezTo>
                  <a:pt x="1689" y="1402"/>
                  <a:pt x="1886" y="1340"/>
                  <a:pt x="2077" y="1196"/>
                </a:cubicBezTo>
                <a:cubicBezTo>
                  <a:pt x="2268" y="1052"/>
                  <a:pt x="2305" y="810"/>
                  <a:pt x="2575" y="611"/>
                </a:cubicBezTo>
                <a:cubicBezTo>
                  <a:pt x="2845" y="412"/>
                  <a:pt x="3463" y="127"/>
                  <a:pt x="3696" y="0"/>
                </a:cubicBezTo>
              </a:path>
            </a:pathLst>
          </a:custGeom>
          <a:noFill/>
          <a:ln w="28575">
            <a:solidFill>
              <a:schemeClr val="tx2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3" name="Freeform 43"/>
          <p:cNvSpPr>
            <a:spLocks/>
          </p:cNvSpPr>
          <p:nvPr/>
        </p:nvSpPr>
        <p:spPr bwMode="auto">
          <a:xfrm>
            <a:off x="2660650" y="409575"/>
            <a:ext cx="3209925" cy="5756275"/>
          </a:xfrm>
          <a:custGeom>
            <a:avLst/>
            <a:gdLst>
              <a:gd name="T0" fmla="*/ 0 w 2022"/>
              <a:gd name="T1" fmla="*/ 2147483647 h 3626"/>
              <a:gd name="T2" fmla="*/ 2147483647 w 2022"/>
              <a:gd name="T3" fmla="*/ 2147483647 h 3626"/>
              <a:gd name="T4" fmla="*/ 2147483647 w 2022"/>
              <a:gd name="T5" fmla="*/ 2147483647 h 3626"/>
              <a:gd name="T6" fmla="*/ 2147483647 w 2022"/>
              <a:gd name="T7" fmla="*/ 2147483647 h 3626"/>
              <a:gd name="T8" fmla="*/ 2147483647 w 2022"/>
              <a:gd name="T9" fmla="*/ 2147483647 h 3626"/>
              <a:gd name="T10" fmla="*/ 2147483647 w 2022"/>
              <a:gd name="T11" fmla="*/ 0 h 36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22"/>
              <a:gd name="T19" fmla="*/ 0 h 3626"/>
              <a:gd name="T20" fmla="*/ 2022 w 2022"/>
              <a:gd name="T21" fmla="*/ 3626 h 36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22" h="3626">
                <a:moveTo>
                  <a:pt x="0" y="3626"/>
                </a:moveTo>
                <a:cubicBezTo>
                  <a:pt x="73" y="3531"/>
                  <a:pt x="333" y="3299"/>
                  <a:pt x="436" y="3058"/>
                </a:cubicBezTo>
                <a:cubicBezTo>
                  <a:pt x="539" y="2817"/>
                  <a:pt x="536" y="2430"/>
                  <a:pt x="619" y="2177"/>
                </a:cubicBezTo>
                <a:cubicBezTo>
                  <a:pt x="702" y="1924"/>
                  <a:pt x="796" y="1730"/>
                  <a:pt x="933" y="1540"/>
                </a:cubicBezTo>
                <a:cubicBezTo>
                  <a:pt x="1070" y="1350"/>
                  <a:pt x="1259" y="1291"/>
                  <a:pt x="1440" y="1034"/>
                </a:cubicBezTo>
                <a:cubicBezTo>
                  <a:pt x="1621" y="777"/>
                  <a:pt x="1901" y="216"/>
                  <a:pt x="2022" y="0"/>
                </a:cubicBezTo>
              </a:path>
            </a:pathLst>
          </a:custGeom>
          <a:noFill/>
          <a:ln w="28575">
            <a:solidFill>
              <a:schemeClr val="hlink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 flipV="1">
            <a:off x="1820863" y="809625"/>
            <a:ext cx="4876800" cy="4876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Line 4"/>
          <p:cNvSpPr>
            <a:spLocks noChangeShapeType="1"/>
          </p:cNvSpPr>
          <p:nvPr/>
        </p:nvSpPr>
        <p:spPr bwMode="auto">
          <a:xfrm>
            <a:off x="4129088" y="838200"/>
            <a:ext cx="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5"/>
          <p:cNvSpPr>
            <a:spLocks noChangeShapeType="1"/>
          </p:cNvSpPr>
          <p:nvPr/>
        </p:nvSpPr>
        <p:spPr bwMode="auto">
          <a:xfrm>
            <a:off x="1636713" y="3422650"/>
            <a:ext cx="5340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rot="5400000" flipV="1">
            <a:off x="4110832" y="2421731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Line 7"/>
          <p:cNvSpPr>
            <a:spLocks noChangeShapeType="1"/>
          </p:cNvSpPr>
          <p:nvPr/>
        </p:nvSpPr>
        <p:spPr bwMode="auto">
          <a:xfrm>
            <a:off x="2246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Line 8"/>
          <p:cNvSpPr>
            <a:spLocks noChangeShapeType="1"/>
          </p:cNvSpPr>
          <p:nvPr/>
        </p:nvSpPr>
        <p:spPr bwMode="auto">
          <a:xfrm>
            <a:off x="1865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Line 9"/>
          <p:cNvSpPr>
            <a:spLocks noChangeShapeType="1"/>
          </p:cNvSpPr>
          <p:nvPr/>
        </p:nvSpPr>
        <p:spPr bwMode="auto">
          <a:xfrm>
            <a:off x="27035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Line 10"/>
          <p:cNvSpPr>
            <a:spLocks noChangeShapeType="1"/>
          </p:cNvSpPr>
          <p:nvPr/>
        </p:nvSpPr>
        <p:spPr bwMode="auto">
          <a:xfrm>
            <a:off x="31607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Line 11"/>
          <p:cNvSpPr>
            <a:spLocks noChangeShapeType="1"/>
          </p:cNvSpPr>
          <p:nvPr/>
        </p:nvSpPr>
        <p:spPr bwMode="auto">
          <a:xfrm>
            <a:off x="36179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" name="Line 12"/>
          <p:cNvSpPr>
            <a:spLocks noChangeShapeType="1"/>
          </p:cNvSpPr>
          <p:nvPr/>
        </p:nvSpPr>
        <p:spPr bwMode="auto">
          <a:xfrm>
            <a:off x="4532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" name="Line 13"/>
          <p:cNvSpPr>
            <a:spLocks noChangeShapeType="1"/>
          </p:cNvSpPr>
          <p:nvPr/>
        </p:nvSpPr>
        <p:spPr bwMode="auto">
          <a:xfrm>
            <a:off x="5016500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Line 14"/>
          <p:cNvSpPr>
            <a:spLocks noChangeShapeType="1"/>
          </p:cNvSpPr>
          <p:nvPr/>
        </p:nvSpPr>
        <p:spPr bwMode="auto">
          <a:xfrm>
            <a:off x="54467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" name="Line 15"/>
          <p:cNvSpPr>
            <a:spLocks noChangeShapeType="1"/>
          </p:cNvSpPr>
          <p:nvPr/>
        </p:nvSpPr>
        <p:spPr bwMode="auto">
          <a:xfrm>
            <a:off x="5903913" y="33385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9" name="Line 16"/>
          <p:cNvSpPr>
            <a:spLocks noChangeShapeType="1"/>
          </p:cNvSpPr>
          <p:nvPr/>
        </p:nvSpPr>
        <p:spPr bwMode="auto">
          <a:xfrm>
            <a:off x="63611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0" name="Line 17"/>
          <p:cNvSpPr>
            <a:spLocks noChangeShapeType="1"/>
          </p:cNvSpPr>
          <p:nvPr/>
        </p:nvSpPr>
        <p:spPr bwMode="auto">
          <a:xfrm>
            <a:off x="6818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" name="Line 18"/>
          <p:cNvSpPr>
            <a:spLocks noChangeShapeType="1"/>
          </p:cNvSpPr>
          <p:nvPr/>
        </p:nvSpPr>
        <p:spPr bwMode="auto">
          <a:xfrm rot="5400000" flipV="1">
            <a:off x="4131469" y="28789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" name="Line 19"/>
          <p:cNvSpPr>
            <a:spLocks noChangeShapeType="1"/>
          </p:cNvSpPr>
          <p:nvPr/>
        </p:nvSpPr>
        <p:spPr bwMode="auto">
          <a:xfrm rot="5400000" flipV="1">
            <a:off x="4131469" y="28789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3" name="Line 20"/>
          <p:cNvSpPr>
            <a:spLocks noChangeShapeType="1"/>
          </p:cNvSpPr>
          <p:nvPr/>
        </p:nvSpPr>
        <p:spPr bwMode="auto">
          <a:xfrm rot="5400000" flipV="1">
            <a:off x="4131469" y="28789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Line 21"/>
          <p:cNvSpPr>
            <a:spLocks noChangeShapeType="1"/>
          </p:cNvSpPr>
          <p:nvPr/>
        </p:nvSpPr>
        <p:spPr bwMode="auto">
          <a:xfrm rot="5400000" flipV="1">
            <a:off x="4131469" y="19645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" name="Line 22"/>
          <p:cNvSpPr>
            <a:spLocks noChangeShapeType="1"/>
          </p:cNvSpPr>
          <p:nvPr/>
        </p:nvSpPr>
        <p:spPr bwMode="auto">
          <a:xfrm rot="5400000" flipV="1">
            <a:off x="4131469" y="15073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6" name="Line 23"/>
          <p:cNvSpPr>
            <a:spLocks noChangeShapeType="1"/>
          </p:cNvSpPr>
          <p:nvPr/>
        </p:nvSpPr>
        <p:spPr bwMode="auto">
          <a:xfrm rot="5400000" flipV="1">
            <a:off x="4131469" y="10501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7" name="Line 24"/>
          <p:cNvSpPr>
            <a:spLocks noChangeShapeType="1"/>
          </p:cNvSpPr>
          <p:nvPr/>
        </p:nvSpPr>
        <p:spPr bwMode="auto">
          <a:xfrm rot="5400000" flipV="1">
            <a:off x="4125119" y="5130006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8" name="Line 25"/>
          <p:cNvSpPr>
            <a:spLocks noChangeShapeType="1"/>
          </p:cNvSpPr>
          <p:nvPr/>
        </p:nvSpPr>
        <p:spPr bwMode="auto">
          <a:xfrm rot="5400000" flipV="1">
            <a:off x="4117182" y="5601494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9" name="Line 26"/>
          <p:cNvSpPr>
            <a:spLocks noChangeShapeType="1"/>
          </p:cNvSpPr>
          <p:nvPr/>
        </p:nvSpPr>
        <p:spPr bwMode="auto">
          <a:xfrm rot="5400000" flipV="1">
            <a:off x="4117182" y="4687094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0" name="Line 27"/>
          <p:cNvSpPr>
            <a:spLocks noChangeShapeType="1"/>
          </p:cNvSpPr>
          <p:nvPr/>
        </p:nvSpPr>
        <p:spPr bwMode="auto">
          <a:xfrm rot="5400000" flipV="1">
            <a:off x="4117182" y="4244181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1" name="Line 28"/>
          <p:cNvSpPr>
            <a:spLocks noChangeShapeType="1"/>
          </p:cNvSpPr>
          <p:nvPr/>
        </p:nvSpPr>
        <p:spPr bwMode="auto">
          <a:xfrm rot="5400000" flipV="1">
            <a:off x="4117182" y="3772694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2" name="Oval 29"/>
          <p:cNvSpPr>
            <a:spLocks noChangeArrowheads="1"/>
          </p:cNvSpPr>
          <p:nvPr/>
        </p:nvSpPr>
        <p:spPr bwMode="auto">
          <a:xfrm>
            <a:off x="5410200" y="2438400"/>
            <a:ext cx="92075" cy="920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Oval 30"/>
          <p:cNvSpPr>
            <a:spLocks noChangeArrowheads="1"/>
          </p:cNvSpPr>
          <p:nvPr/>
        </p:nvSpPr>
        <p:spPr bwMode="auto">
          <a:xfrm>
            <a:off x="6781800" y="1676400"/>
            <a:ext cx="92075" cy="920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1" name="Oval 31"/>
          <p:cNvSpPr>
            <a:spLocks noChangeArrowheads="1"/>
          </p:cNvSpPr>
          <p:nvPr/>
        </p:nvSpPr>
        <p:spPr bwMode="auto">
          <a:xfrm rot="10800000" flipH="1" flipV="1">
            <a:off x="5410200" y="2438400"/>
            <a:ext cx="92075" cy="920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5334000" y="2590800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(3,2)</a:t>
            </a: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4926013" y="290513"/>
            <a:ext cx="654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(4,6)</a:t>
            </a: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4419600" y="1524000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(2,3)</a:t>
            </a:r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6858000" y="1828800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(6,4)</a:t>
            </a:r>
          </a:p>
        </p:txBody>
      </p:sp>
      <p:sp>
        <p:nvSpPr>
          <p:cNvPr id="20517" name="Oval 37"/>
          <p:cNvSpPr>
            <a:spLocks noChangeArrowheads="1"/>
          </p:cNvSpPr>
          <p:nvPr/>
        </p:nvSpPr>
        <p:spPr bwMode="auto">
          <a:xfrm rot="10800000" flipH="1" flipV="1">
            <a:off x="3554413" y="3760788"/>
            <a:ext cx="182562" cy="182562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365125" y="341313"/>
            <a:ext cx="34448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Recall that if we have a one-to-one function 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, we get  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000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from 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, we switch every 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coordinate.</a:t>
            </a:r>
          </a:p>
        </p:txBody>
      </p:sp>
      <p:sp>
        <p:nvSpPr>
          <p:cNvPr id="3111" name="Oval 40"/>
          <p:cNvSpPr>
            <a:spLocks noChangeArrowheads="1"/>
          </p:cNvSpPr>
          <p:nvPr/>
        </p:nvSpPr>
        <p:spPr bwMode="auto">
          <a:xfrm>
            <a:off x="3603625" y="3810000"/>
            <a:ext cx="92075" cy="920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Text Box 41"/>
          <p:cNvSpPr txBox="1">
            <a:spLocks noChangeArrowheads="1"/>
          </p:cNvSpPr>
          <p:nvPr/>
        </p:nvSpPr>
        <p:spPr bwMode="auto">
          <a:xfrm>
            <a:off x="3124200" y="4038600"/>
            <a:ext cx="80645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(-1,-1)</a:t>
            </a:r>
          </a:p>
        </p:txBody>
      </p:sp>
      <p:sp>
        <p:nvSpPr>
          <p:cNvPr id="20522" name="Oval 42"/>
          <p:cNvSpPr>
            <a:spLocks noChangeArrowheads="1"/>
          </p:cNvSpPr>
          <p:nvPr/>
        </p:nvSpPr>
        <p:spPr bwMode="auto">
          <a:xfrm rot="10800000" flipH="1" flipV="1">
            <a:off x="6781800" y="1660525"/>
            <a:ext cx="92075" cy="920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4" name="Text Box 44"/>
          <p:cNvSpPr txBox="1">
            <a:spLocks noChangeArrowheads="1"/>
          </p:cNvSpPr>
          <p:nvPr/>
        </p:nvSpPr>
        <p:spPr bwMode="auto">
          <a:xfrm>
            <a:off x="6765925" y="2098675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20525" name="Text Box 45"/>
          <p:cNvSpPr txBox="1">
            <a:spLocks noChangeArrowheads="1"/>
          </p:cNvSpPr>
          <p:nvPr/>
        </p:nvSpPr>
        <p:spPr bwMode="auto">
          <a:xfrm>
            <a:off x="4800600" y="762000"/>
            <a:ext cx="51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400" baseline="30000">
                <a:latin typeface="Times New Roman" pitchFamily="18" charset="0"/>
                <a:cs typeface="Times New Roman" pitchFamily="18" charset="0"/>
              </a:rPr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59259E-6 L -0.12465 -0.13981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33" y="-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44444E-6 L -0.05312 -0.0645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6" y="-3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6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20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3" grpId="0" animBg="1"/>
      <p:bldP spid="20511" grpId="0" animBg="1"/>
      <p:bldP spid="20511" grpId="1" animBg="1"/>
      <p:bldP spid="20515" grpId="0"/>
      <p:bldP spid="20517" grpId="0" animBg="1"/>
      <p:bldP spid="20517" grpId="1" animBg="1"/>
      <p:bldP spid="20522" grpId="0" animBg="1"/>
      <p:bldP spid="20522" grpId="1" animBg="1"/>
      <p:bldP spid="205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Inverses of Linear functions</a:t>
            </a: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914400" y="1981200"/>
          <a:ext cx="20018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" name="Equation" r:id="rId3" imgW="888614" imgH="203112" progId="Equation.DSMT4">
                  <p:embed/>
                </p:oleObj>
              </mc:Choice>
              <mc:Fallback>
                <p:oleObj name="Equation" r:id="rId3" imgW="888614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81200"/>
                        <a:ext cx="200183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ight Arrow 3"/>
          <p:cNvSpPr/>
          <p:nvPr/>
        </p:nvSpPr>
        <p:spPr>
          <a:xfrm>
            <a:off x="3429000" y="1981200"/>
            <a:ext cx="1295400" cy="45720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graphicFrame>
        <p:nvGraphicFramePr>
          <p:cNvPr id="4101" name="Object 3"/>
          <p:cNvGraphicFramePr>
            <a:graphicFrameLocks noChangeAspect="1"/>
          </p:cNvGraphicFramePr>
          <p:nvPr/>
        </p:nvGraphicFramePr>
        <p:xfrm>
          <a:off x="5619750" y="1952625"/>
          <a:ext cx="1887538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" name="Equation" r:id="rId5" imgW="838200" imgH="228600" progId="Equation.DSMT4">
                  <p:embed/>
                </p:oleObj>
              </mc:Choice>
              <mc:Fallback>
                <p:oleObj name="Equation" r:id="rId5" imgW="8382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0" y="1952625"/>
                        <a:ext cx="1887538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5"/>
          <p:cNvGraphicFramePr>
            <a:graphicFrameLocks noChangeAspect="1"/>
          </p:cNvGraphicFramePr>
          <p:nvPr/>
        </p:nvGraphicFramePr>
        <p:xfrm>
          <a:off x="1081088" y="3200400"/>
          <a:ext cx="151606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8" name="Equation" r:id="rId7" imgW="672808" imgH="203112" progId="Equation.DSMT4">
                  <p:embed/>
                </p:oleObj>
              </mc:Choice>
              <mc:Fallback>
                <p:oleObj name="Equation" r:id="rId7" imgW="672808" imgH="203112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8" y="3200400"/>
                        <a:ext cx="151606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own Arrow 6"/>
          <p:cNvSpPr/>
          <p:nvPr/>
        </p:nvSpPr>
        <p:spPr>
          <a:xfrm>
            <a:off x="1600200" y="3886200"/>
            <a:ext cx="457200" cy="685800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graphicFrame>
        <p:nvGraphicFramePr>
          <p:cNvPr id="4104" name="Object 6"/>
          <p:cNvGraphicFramePr>
            <a:graphicFrameLocks noChangeAspect="1"/>
          </p:cNvGraphicFramePr>
          <p:nvPr/>
        </p:nvGraphicFramePr>
        <p:xfrm>
          <a:off x="866775" y="4814888"/>
          <a:ext cx="1916113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9" name="Equation" r:id="rId9" imgW="850531" imgH="393529" progId="Equation.DSMT4">
                  <p:embed/>
                </p:oleObj>
              </mc:Choice>
              <mc:Fallback>
                <p:oleObj name="Equation" r:id="rId9" imgW="850531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775" y="4814888"/>
                        <a:ext cx="1916113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Inverses of Linear functions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914400" y="1981200"/>
          <a:ext cx="20018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0" name="Equation" r:id="rId3" imgW="888614" imgH="203112" progId="Equation.DSMT4">
                  <p:embed/>
                </p:oleObj>
              </mc:Choice>
              <mc:Fallback>
                <p:oleObj name="Equation" r:id="rId3" imgW="888614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81200"/>
                        <a:ext cx="200183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ight Arrow 3"/>
          <p:cNvSpPr/>
          <p:nvPr/>
        </p:nvSpPr>
        <p:spPr>
          <a:xfrm>
            <a:off x="3429000" y="1981200"/>
            <a:ext cx="1295400" cy="45720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graphicFrame>
        <p:nvGraphicFramePr>
          <p:cNvPr id="5125" name="Object 3"/>
          <p:cNvGraphicFramePr>
            <a:graphicFrameLocks noChangeAspect="1"/>
          </p:cNvGraphicFramePr>
          <p:nvPr/>
        </p:nvGraphicFramePr>
        <p:xfrm>
          <a:off x="5191125" y="1766888"/>
          <a:ext cx="274637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1" name="Equation" r:id="rId5" imgW="1218671" imgH="393529" progId="Equation.DSMT4">
                  <p:embed/>
                </p:oleObj>
              </mc:Choice>
              <mc:Fallback>
                <p:oleObj name="Equation" r:id="rId5" imgW="1218671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25" y="1766888"/>
                        <a:ext cx="2746375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5"/>
          <p:cNvGraphicFramePr>
            <a:graphicFrameLocks noChangeAspect="1"/>
          </p:cNvGraphicFramePr>
          <p:nvPr/>
        </p:nvGraphicFramePr>
        <p:xfrm>
          <a:off x="1081088" y="3200400"/>
          <a:ext cx="151606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2" name="Equation" r:id="rId7" imgW="672808" imgH="203112" progId="Equation.DSMT4">
                  <p:embed/>
                </p:oleObj>
              </mc:Choice>
              <mc:Fallback>
                <p:oleObj name="Equation" r:id="rId7" imgW="672808" imgH="203112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8" y="3200400"/>
                        <a:ext cx="151606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own Arrow 6"/>
          <p:cNvSpPr/>
          <p:nvPr/>
        </p:nvSpPr>
        <p:spPr>
          <a:xfrm>
            <a:off x="1600200" y="3886200"/>
            <a:ext cx="457200" cy="685800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graphicFrame>
        <p:nvGraphicFramePr>
          <p:cNvPr id="5128" name="Object 6"/>
          <p:cNvGraphicFramePr>
            <a:graphicFrameLocks noChangeAspect="1"/>
          </p:cNvGraphicFramePr>
          <p:nvPr/>
        </p:nvGraphicFramePr>
        <p:xfrm>
          <a:off x="866775" y="4814888"/>
          <a:ext cx="1916113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3" name="Equation" r:id="rId9" imgW="850531" imgH="393529" progId="Equation.DSMT4">
                  <p:embed/>
                </p:oleObj>
              </mc:Choice>
              <mc:Fallback>
                <p:oleObj name="Equation" r:id="rId9" imgW="850531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775" y="4814888"/>
                        <a:ext cx="1916113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TextBox 8"/>
          <p:cNvSpPr txBox="1">
            <a:spLocks noChangeArrowheads="1"/>
          </p:cNvSpPr>
          <p:nvPr/>
        </p:nvSpPr>
        <p:spPr bwMode="auto">
          <a:xfrm>
            <a:off x="4038600" y="3657600"/>
            <a:ext cx="449580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In other words, the inverse of a linear function  is a linear function and the slope of the function and its inverse are </a:t>
            </a:r>
            <a:r>
              <a:rPr lang="en-US" alt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reciprocals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of one another.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Straight Connector 47"/>
          <p:cNvCxnSpPr/>
          <p:nvPr/>
        </p:nvCxnSpPr>
        <p:spPr>
          <a:xfrm flipV="1">
            <a:off x="1295400" y="2438400"/>
            <a:ext cx="5943600" cy="2362200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 flipH="1" flipV="1">
            <a:off x="1181100" y="2324100"/>
            <a:ext cx="5334000" cy="2057400"/>
          </a:xfrm>
          <a:prstGeom prst="line">
            <a:avLst/>
          </a:prstGeom>
          <a:ln w="31750">
            <a:solidFill>
              <a:schemeClr val="bg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8" name="Line 3"/>
          <p:cNvSpPr>
            <a:spLocks noChangeShapeType="1"/>
          </p:cNvSpPr>
          <p:nvPr/>
        </p:nvSpPr>
        <p:spPr bwMode="auto">
          <a:xfrm flipV="1">
            <a:off x="1820863" y="809625"/>
            <a:ext cx="4876800" cy="4876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4"/>
          <p:cNvSpPr>
            <a:spLocks noChangeShapeType="1"/>
          </p:cNvSpPr>
          <p:nvPr/>
        </p:nvSpPr>
        <p:spPr bwMode="auto">
          <a:xfrm>
            <a:off x="4129088" y="838200"/>
            <a:ext cx="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5"/>
          <p:cNvSpPr>
            <a:spLocks noChangeShapeType="1"/>
          </p:cNvSpPr>
          <p:nvPr/>
        </p:nvSpPr>
        <p:spPr bwMode="auto">
          <a:xfrm>
            <a:off x="1636713" y="3422650"/>
            <a:ext cx="5340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rot="5400000" flipV="1">
            <a:off x="4110832" y="2421731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>
            <a:off x="2246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8"/>
          <p:cNvSpPr>
            <a:spLocks noChangeShapeType="1"/>
          </p:cNvSpPr>
          <p:nvPr/>
        </p:nvSpPr>
        <p:spPr bwMode="auto">
          <a:xfrm>
            <a:off x="1865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>
            <a:off x="27035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0"/>
          <p:cNvSpPr>
            <a:spLocks noChangeShapeType="1"/>
          </p:cNvSpPr>
          <p:nvPr/>
        </p:nvSpPr>
        <p:spPr bwMode="auto">
          <a:xfrm>
            <a:off x="31607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1"/>
          <p:cNvSpPr>
            <a:spLocks noChangeShapeType="1"/>
          </p:cNvSpPr>
          <p:nvPr/>
        </p:nvSpPr>
        <p:spPr bwMode="auto">
          <a:xfrm>
            <a:off x="36179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2"/>
          <p:cNvSpPr>
            <a:spLocks noChangeShapeType="1"/>
          </p:cNvSpPr>
          <p:nvPr/>
        </p:nvSpPr>
        <p:spPr bwMode="auto">
          <a:xfrm>
            <a:off x="4532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3"/>
          <p:cNvSpPr>
            <a:spLocks noChangeShapeType="1"/>
          </p:cNvSpPr>
          <p:nvPr/>
        </p:nvSpPr>
        <p:spPr bwMode="auto">
          <a:xfrm>
            <a:off x="5016500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4"/>
          <p:cNvSpPr>
            <a:spLocks noChangeShapeType="1"/>
          </p:cNvSpPr>
          <p:nvPr/>
        </p:nvSpPr>
        <p:spPr bwMode="auto">
          <a:xfrm>
            <a:off x="54467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5"/>
          <p:cNvSpPr>
            <a:spLocks noChangeShapeType="1"/>
          </p:cNvSpPr>
          <p:nvPr/>
        </p:nvSpPr>
        <p:spPr bwMode="auto">
          <a:xfrm>
            <a:off x="5903913" y="33385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6"/>
          <p:cNvSpPr>
            <a:spLocks noChangeShapeType="1"/>
          </p:cNvSpPr>
          <p:nvPr/>
        </p:nvSpPr>
        <p:spPr bwMode="auto">
          <a:xfrm>
            <a:off x="63611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7"/>
          <p:cNvSpPr>
            <a:spLocks noChangeShapeType="1"/>
          </p:cNvSpPr>
          <p:nvPr/>
        </p:nvSpPr>
        <p:spPr bwMode="auto">
          <a:xfrm>
            <a:off x="6818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18"/>
          <p:cNvSpPr>
            <a:spLocks noChangeShapeType="1"/>
          </p:cNvSpPr>
          <p:nvPr/>
        </p:nvSpPr>
        <p:spPr bwMode="auto">
          <a:xfrm rot="5400000" flipV="1">
            <a:off x="4131469" y="28789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19"/>
          <p:cNvSpPr>
            <a:spLocks noChangeShapeType="1"/>
          </p:cNvSpPr>
          <p:nvPr/>
        </p:nvSpPr>
        <p:spPr bwMode="auto">
          <a:xfrm rot="5400000" flipV="1">
            <a:off x="4131469" y="28789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0"/>
          <p:cNvSpPr>
            <a:spLocks noChangeShapeType="1"/>
          </p:cNvSpPr>
          <p:nvPr/>
        </p:nvSpPr>
        <p:spPr bwMode="auto">
          <a:xfrm rot="5400000" flipV="1">
            <a:off x="4131469" y="28789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Line 21"/>
          <p:cNvSpPr>
            <a:spLocks noChangeShapeType="1"/>
          </p:cNvSpPr>
          <p:nvPr/>
        </p:nvSpPr>
        <p:spPr bwMode="auto">
          <a:xfrm rot="5400000" flipV="1">
            <a:off x="4131469" y="19645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Line 22"/>
          <p:cNvSpPr>
            <a:spLocks noChangeShapeType="1"/>
          </p:cNvSpPr>
          <p:nvPr/>
        </p:nvSpPr>
        <p:spPr bwMode="auto">
          <a:xfrm rot="5400000" flipV="1">
            <a:off x="4131469" y="15073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Line 23"/>
          <p:cNvSpPr>
            <a:spLocks noChangeShapeType="1"/>
          </p:cNvSpPr>
          <p:nvPr/>
        </p:nvSpPr>
        <p:spPr bwMode="auto">
          <a:xfrm rot="5400000" flipV="1">
            <a:off x="4131469" y="10501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Line 24"/>
          <p:cNvSpPr>
            <a:spLocks noChangeShapeType="1"/>
          </p:cNvSpPr>
          <p:nvPr/>
        </p:nvSpPr>
        <p:spPr bwMode="auto">
          <a:xfrm rot="5400000" flipV="1">
            <a:off x="4125119" y="5130006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0" name="Line 25"/>
          <p:cNvSpPr>
            <a:spLocks noChangeShapeType="1"/>
          </p:cNvSpPr>
          <p:nvPr/>
        </p:nvSpPr>
        <p:spPr bwMode="auto">
          <a:xfrm rot="5400000" flipV="1">
            <a:off x="4117182" y="5601494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1" name="Line 26"/>
          <p:cNvSpPr>
            <a:spLocks noChangeShapeType="1"/>
          </p:cNvSpPr>
          <p:nvPr/>
        </p:nvSpPr>
        <p:spPr bwMode="auto">
          <a:xfrm rot="5400000" flipV="1">
            <a:off x="4117182" y="4687094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2" name="Line 27"/>
          <p:cNvSpPr>
            <a:spLocks noChangeShapeType="1"/>
          </p:cNvSpPr>
          <p:nvPr/>
        </p:nvSpPr>
        <p:spPr bwMode="auto">
          <a:xfrm rot="5400000" flipV="1">
            <a:off x="4117182" y="4244181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3" name="Line 28"/>
          <p:cNvSpPr>
            <a:spLocks noChangeShapeType="1"/>
          </p:cNvSpPr>
          <p:nvPr/>
        </p:nvSpPr>
        <p:spPr bwMode="auto">
          <a:xfrm rot="5400000" flipV="1">
            <a:off x="4117182" y="3772694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" name="Oval 40"/>
          <p:cNvSpPr>
            <a:spLocks noChangeArrowheads="1"/>
          </p:cNvSpPr>
          <p:nvPr/>
        </p:nvSpPr>
        <p:spPr bwMode="auto">
          <a:xfrm>
            <a:off x="3603625" y="3810000"/>
            <a:ext cx="92075" cy="920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75" name="Text Box 44"/>
          <p:cNvSpPr txBox="1">
            <a:spLocks noChangeArrowheads="1"/>
          </p:cNvSpPr>
          <p:nvPr/>
        </p:nvSpPr>
        <p:spPr bwMode="auto">
          <a:xfrm>
            <a:off x="6765925" y="2098675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6176" name="Text Box 45"/>
          <p:cNvSpPr txBox="1">
            <a:spLocks noChangeArrowheads="1"/>
          </p:cNvSpPr>
          <p:nvPr/>
        </p:nvSpPr>
        <p:spPr bwMode="auto">
          <a:xfrm>
            <a:off x="4800600" y="762000"/>
            <a:ext cx="51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400" baseline="30000">
                <a:latin typeface="Times New Roman" pitchFamily="18" charset="0"/>
                <a:cs typeface="Times New Roman" pitchFamily="18" charset="0"/>
              </a:rPr>
              <a:t>-1</a:t>
            </a:r>
          </a:p>
        </p:txBody>
      </p:sp>
      <p:cxnSp>
        <p:nvCxnSpPr>
          <p:cNvPr id="51" name="Elbow Connector 50"/>
          <p:cNvCxnSpPr/>
          <p:nvPr/>
        </p:nvCxnSpPr>
        <p:spPr>
          <a:xfrm rot="16200000" flipH="1">
            <a:off x="5638800" y="3200400"/>
            <a:ext cx="1447800" cy="1143000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6553200" y="4648200"/>
            <a:ext cx="12234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Slope is 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54" name="Elbow Connector 53"/>
          <p:cNvCxnSpPr/>
          <p:nvPr/>
        </p:nvCxnSpPr>
        <p:spPr>
          <a:xfrm rot="10800000" flipV="1">
            <a:off x="2971800" y="1295400"/>
            <a:ext cx="1676400" cy="685800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1600200" y="1600200"/>
            <a:ext cx="1243013" cy="679450"/>
            <a:chOff x="1600200" y="1600200"/>
            <a:chExt cx="1243013" cy="679450"/>
          </a:xfrm>
        </p:grpSpPr>
        <p:sp>
          <p:nvSpPr>
            <p:cNvPr id="6181" name="TextBox 54"/>
            <p:cNvSpPr txBox="1">
              <a:spLocks noChangeArrowheads="1"/>
            </p:cNvSpPr>
            <p:nvPr/>
          </p:nvSpPr>
          <p:spPr bwMode="auto">
            <a:xfrm>
              <a:off x="1600200" y="1752600"/>
              <a:ext cx="1066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>
                  <a:latin typeface="Times New Roman" pitchFamily="18" charset="0"/>
                  <a:cs typeface="Times New Roman" pitchFamily="18" charset="0"/>
                </a:rPr>
                <a:t>Slope is </a:t>
              </a:r>
            </a:p>
          </p:txBody>
        </p:sp>
        <p:graphicFrame>
          <p:nvGraphicFramePr>
            <p:cNvPr id="6182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43072955"/>
                </p:ext>
              </p:extLst>
            </p:nvPr>
          </p:nvGraphicFramePr>
          <p:xfrm>
            <a:off x="2514600" y="1600200"/>
            <a:ext cx="328613" cy="679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8" name="Equation" r:id="rId3" imgW="190440" imgH="393480" progId="Equation.DSMT4">
                    <p:embed/>
                  </p:oleObj>
                </mc:Choice>
                <mc:Fallback>
                  <p:oleObj name="Equation" r:id="rId3" imgW="190440" imgH="39348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4600" y="1600200"/>
                          <a:ext cx="328613" cy="679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"/>
          <p:cNvSpPr>
            <a:spLocks/>
          </p:cNvSpPr>
          <p:nvPr/>
        </p:nvSpPr>
        <p:spPr bwMode="auto">
          <a:xfrm>
            <a:off x="1371600" y="1524000"/>
            <a:ext cx="5867400" cy="3200400"/>
          </a:xfrm>
          <a:custGeom>
            <a:avLst/>
            <a:gdLst>
              <a:gd name="T0" fmla="*/ 0 w 3696"/>
              <a:gd name="T1" fmla="*/ 2147483647 h 2016"/>
              <a:gd name="T2" fmla="*/ 2147483647 w 3696"/>
              <a:gd name="T3" fmla="*/ 2147483647 h 2016"/>
              <a:gd name="T4" fmla="*/ 2147483647 w 3696"/>
              <a:gd name="T5" fmla="*/ 2147483647 h 2016"/>
              <a:gd name="T6" fmla="*/ 2147483647 w 3696"/>
              <a:gd name="T7" fmla="*/ 2147483647 h 2016"/>
              <a:gd name="T8" fmla="*/ 2147483647 w 3696"/>
              <a:gd name="T9" fmla="*/ 2147483647 h 2016"/>
              <a:gd name="T10" fmla="*/ 2147483647 w 3696"/>
              <a:gd name="T11" fmla="*/ 0 h 20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96"/>
              <a:gd name="T19" fmla="*/ 0 h 2016"/>
              <a:gd name="T20" fmla="*/ 3696 w 3696"/>
              <a:gd name="T21" fmla="*/ 2016 h 201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96" h="2016">
                <a:moveTo>
                  <a:pt x="0" y="2016"/>
                </a:moveTo>
                <a:cubicBezTo>
                  <a:pt x="140" y="1872"/>
                  <a:pt x="290" y="1722"/>
                  <a:pt x="528" y="1632"/>
                </a:cubicBezTo>
                <a:cubicBezTo>
                  <a:pt x="766" y="1542"/>
                  <a:pt x="1173" y="1548"/>
                  <a:pt x="1431" y="1475"/>
                </a:cubicBezTo>
                <a:cubicBezTo>
                  <a:pt x="1689" y="1402"/>
                  <a:pt x="1886" y="1340"/>
                  <a:pt x="2077" y="1196"/>
                </a:cubicBezTo>
                <a:cubicBezTo>
                  <a:pt x="2268" y="1052"/>
                  <a:pt x="2305" y="810"/>
                  <a:pt x="2575" y="611"/>
                </a:cubicBezTo>
                <a:cubicBezTo>
                  <a:pt x="2845" y="412"/>
                  <a:pt x="3463" y="127"/>
                  <a:pt x="3696" y="0"/>
                </a:cubicBezTo>
              </a:path>
            </a:pathLst>
          </a:custGeom>
          <a:noFill/>
          <a:ln w="28575">
            <a:solidFill>
              <a:schemeClr val="tx2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" name="Freeform 43"/>
          <p:cNvSpPr>
            <a:spLocks/>
          </p:cNvSpPr>
          <p:nvPr/>
        </p:nvSpPr>
        <p:spPr bwMode="auto">
          <a:xfrm>
            <a:off x="2660650" y="409575"/>
            <a:ext cx="3209925" cy="5756275"/>
          </a:xfrm>
          <a:custGeom>
            <a:avLst/>
            <a:gdLst>
              <a:gd name="T0" fmla="*/ 0 w 2022"/>
              <a:gd name="T1" fmla="*/ 2147483647 h 3626"/>
              <a:gd name="T2" fmla="*/ 2147483647 w 2022"/>
              <a:gd name="T3" fmla="*/ 2147483647 h 3626"/>
              <a:gd name="T4" fmla="*/ 2147483647 w 2022"/>
              <a:gd name="T5" fmla="*/ 2147483647 h 3626"/>
              <a:gd name="T6" fmla="*/ 2147483647 w 2022"/>
              <a:gd name="T7" fmla="*/ 2147483647 h 3626"/>
              <a:gd name="T8" fmla="*/ 2147483647 w 2022"/>
              <a:gd name="T9" fmla="*/ 2147483647 h 3626"/>
              <a:gd name="T10" fmla="*/ 2147483647 w 2022"/>
              <a:gd name="T11" fmla="*/ 0 h 36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22"/>
              <a:gd name="T19" fmla="*/ 0 h 3626"/>
              <a:gd name="T20" fmla="*/ 2022 w 2022"/>
              <a:gd name="T21" fmla="*/ 3626 h 36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22" h="3626">
                <a:moveTo>
                  <a:pt x="0" y="3626"/>
                </a:moveTo>
                <a:cubicBezTo>
                  <a:pt x="73" y="3531"/>
                  <a:pt x="333" y="3299"/>
                  <a:pt x="436" y="3058"/>
                </a:cubicBezTo>
                <a:cubicBezTo>
                  <a:pt x="539" y="2817"/>
                  <a:pt x="536" y="2430"/>
                  <a:pt x="619" y="2177"/>
                </a:cubicBezTo>
                <a:cubicBezTo>
                  <a:pt x="702" y="1924"/>
                  <a:pt x="796" y="1730"/>
                  <a:pt x="933" y="1540"/>
                </a:cubicBezTo>
                <a:cubicBezTo>
                  <a:pt x="1070" y="1350"/>
                  <a:pt x="1259" y="1291"/>
                  <a:pt x="1440" y="1034"/>
                </a:cubicBezTo>
                <a:cubicBezTo>
                  <a:pt x="1621" y="777"/>
                  <a:pt x="1901" y="216"/>
                  <a:pt x="2022" y="0"/>
                </a:cubicBezTo>
              </a:path>
            </a:pathLst>
          </a:custGeom>
          <a:noFill/>
          <a:ln w="28575">
            <a:solidFill>
              <a:schemeClr val="hlink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3"/>
          <p:cNvSpPr>
            <a:spLocks noChangeShapeType="1"/>
          </p:cNvSpPr>
          <p:nvPr/>
        </p:nvSpPr>
        <p:spPr bwMode="auto">
          <a:xfrm flipV="1">
            <a:off x="1820863" y="809625"/>
            <a:ext cx="4876800" cy="4876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Line 4"/>
          <p:cNvSpPr>
            <a:spLocks noChangeShapeType="1"/>
          </p:cNvSpPr>
          <p:nvPr/>
        </p:nvSpPr>
        <p:spPr bwMode="auto">
          <a:xfrm>
            <a:off x="4129088" y="838200"/>
            <a:ext cx="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5"/>
          <p:cNvSpPr>
            <a:spLocks noChangeShapeType="1"/>
          </p:cNvSpPr>
          <p:nvPr/>
        </p:nvSpPr>
        <p:spPr bwMode="auto">
          <a:xfrm>
            <a:off x="1636713" y="3422650"/>
            <a:ext cx="5340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Line 6"/>
          <p:cNvSpPr>
            <a:spLocks noChangeShapeType="1"/>
          </p:cNvSpPr>
          <p:nvPr/>
        </p:nvSpPr>
        <p:spPr bwMode="auto">
          <a:xfrm rot="5400000" flipV="1">
            <a:off x="4110832" y="2421731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7"/>
          <p:cNvSpPr>
            <a:spLocks noChangeShapeType="1"/>
          </p:cNvSpPr>
          <p:nvPr/>
        </p:nvSpPr>
        <p:spPr bwMode="auto">
          <a:xfrm>
            <a:off x="2246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8"/>
          <p:cNvSpPr>
            <a:spLocks noChangeShapeType="1"/>
          </p:cNvSpPr>
          <p:nvPr/>
        </p:nvSpPr>
        <p:spPr bwMode="auto">
          <a:xfrm>
            <a:off x="1865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9"/>
          <p:cNvSpPr>
            <a:spLocks noChangeShapeType="1"/>
          </p:cNvSpPr>
          <p:nvPr/>
        </p:nvSpPr>
        <p:spPr bwMode="auto">
          <a:xfrm>
            <a:off x="27035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0"/>
          <p:cNvSpPr>
            <a:spLocks noChangeShapeType="1"/>
          </p:cNvSpPr>
          <p:nvPr/>
        </p:nvSpPr>
        <p:spPr bwMode="auto">
          <a:xfrm>
            <a:off x="31607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1"/>
          <p:cNvSpPr>
            <a:spLocks noChangeShapeType="1"/>
          </p:cNvSpPr>
          <p:nvPr/>
        </p:nvSpPr>
        <p:spPr bwMode="auto">
          <a:xfrm>
            <a:off x="36179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2"/>
          <p:cNvSpPr>
            <a:spLocks noChangeShapeType="1"/>
          </p:cNvSpPr>
          <p:nvPr/>
        </p:nvSpPr>
        <p:spPr bwMode="auto">
          <a:xfrm>
            <a:off x="4532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3"/>
          <p:cNvSpPr>
            <a:spLocks noChangeShapeType="1"/>
          </p:cNvSpPr>
          <p:nvPr/>
        </p:nvSpPr>
        <p:spPr bwMode="auto">
          <a:xfrm>
            <a:off x="5016500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4"/>
          <p:cNvSpPr>
            <a:spLocks noChangeShapeType="1"/>
          </p:cNvSpPr>
          <p:nvPr/>
        </p:nvSpPr>
        <p:spPr bwMode="auto">
          <a:xfrm>
            <a:off x="54467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5"/>
          <p:cNvSpPr>
            <a:spLocks noChangeShapeType="1"/>
          </p:cNvSpPr>
          <p:nvPr/>
        </p:nvSpPr>
        <p:spPr bwMode="auto">
          <a:xfrm>
            <a:off x="5903913" y="33385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6"/>
          <p:cNvSpPr>
            <a:spLocks noChangeShapeType="1"/>
          </p:cNvSpPr>
          <p:nvPr/>
        </p:nvSpPr>
        <p:spPr bwMode="auto">
          <a:xfrm>
            <a:off x="63611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17"/>
          <p:cNvSpPr>
            <a:spLocks noChangeShapeType="1"/>
          </p:cNvSpPr>
          <p:nvPr/>
        </p:nvSpPr>
        <p:spPr bwMode="auto">
          <a:xfrm>
            <a:off x="6818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18"/>
          <p:cNvSpPr>
            <a:spLocks noChangeShapeType="1"/>
          </p:cNvSpPr>
          <p:nvPr/>
        </p:nvSpPr>
        <p:spPr bwMode="auto">
          <a:xfrm rot="5400000" flipV="1">
            <a:off x="4131469" y="28789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19"/>
          <p:cNvSpPr>
            <a:spLocks noChangeShapeType="1"/>
          </p:cNvSpPr>
          <p:nvPr/>
        </p:nvSpPr>
        <p:spPr bwMode="auto">
          <a:xfrm rot="5400000" flipV="1">
            <a:off x="4131469" y="28789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20"/>
          <p:cNvSpPr>
            <a:spLocks noChangeShapeType="1"/>
          </p:cNvSpPr>
          <p:nvPr/>
        </p:nvSpPr>
        <p:spPr bwMode="auto">
          <a:xfrm rot="5400000" flipV="1">
            <a:off x="4131469" y="28789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1"/>
          <p:cNvSpPr>
            <a:spLocks noChangeShapeType="1"/>
          </p:cNvSpPr>
          <p:nvPr/>
        </p:nvSpPr>
        <p:spPr bwMode="auto">
          <a:xfrm rot="5400000" flipV="1">
            <a:off x="4131469" y="19645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2"/>
          <p:cNvSpPr>
            <a:spLocks noChangeShapeType="1"/>
          </p:cNvSpPr>
          <p:nvPr/>
        </p:nvSpPr>
        <p:spPr bwMode="auto">
          <a:xfrm rot="5400000" flipV="1">
            <a:off x="4131469" y="15073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3"/>
          <p:cNvSpPr>
            <a:spLocks noChangeShapeType="1"/>
          </p:cNvSpPr>
          <p:nvPr/>
        </p:nvSpPr>
        <p:spPr bwMode="auto">
          <a:xfrm rot="5400000" flipV="1">
            <a:off x="4131469" y="10501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24"/>
          <p:cNvSpPr>
            <a:spLocks noChangeShapeType="1"/>
          </p:cNvSpPr>
          <p:nvPr/>
        </p:nvSpPr>
        <p:spPr bwMode="auto">
          <a:xfrm rot="5400000" flipV="1">
            <a:off x="4125119" y="5130006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25"/>
          <p:cNvSpPr>
            <a:spLocks noChangeShapeType="1"/>
          </p:cNvSpPr>
          <p:nvPr/>
        </p:nvSpPr>
        <p:spPr bwMode="auto">
          <a:xfrm rot="5400000" flipV="1">
            <a:off x="4117182" y="5601494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Line 26"/>
          <p:cNvSpPr>
            <a:spLocks noChangeShapeType="1"/>
          </p:cNvSpPr>
          <p:nvPr/>
        </p:nvSpPr>
        <p:spPr bwMode="auto">
          <a:xfrm rot="5400000" flipV="1">
            <a:off x="4117182" y="4687094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6" name="Line 27"/>
          <p:cNvSpPr>
            <a:spLocks noChangeShapeType="1"/>
          </p:cNvSpPr>
          <p:nvPr/>
        </p:nvSpPr>
        <p:spPr bwMode="auto">
          <a:xfrm rot="5400000" flipV="1">
            <a:off x="4117182" y="4244181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7" name="Line 28"/>
          <p:cNvSpPr>
            <a:spLocks noChangeShapeType="1"/>
          </p:cNvSpPr>
          <p:nvPr/>
        </p:nvSpPr>
        <p:spPr bwMode="auto">
          <a:xfrm rot="5400000" flipV="1">
            <a:off x="4117182" y="3772694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Oval 29"/>
          <p:cNvSpPr>
            <a:spLocks noChangeArrowheads="1"/>
          </p:cNvSpPr>
          <p:nvPr/>
        </p:nvSpPr>
        <p:spPr bwMode="auto">
          <a:xfrm>
            <a:off x="5410200" y="2438400"/>
            <a:ext cx="92075" cy="920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9" name="Oval 31"/>
          <p:cNvSpPr>
            <a:spLocks noChangeArrowheads="1"/>
          </p:cNvSpPr>
          <p:nvPr/>
        </p:nvSpPr>
        <p:spPr bwMode="auto">
          <a:xfrm rot="10800000" flipH="1" flipV="1">
            <a:off x="4953000" y="1938338"/>
            <a:ext cx="92075" cy="920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0" name="Text Box 33"/>
          <p:cNvSpPr txBox="1">
            <a:spLocks noChangeArrowheads="1"/>
          </p:cNvSpPr>
          <p:nvPr/>
        </p:nvSpPr>
        <p:spPr bwMode="auto">
          <a:xfrm>
            <a:off x="5334000" y="2590800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(3,2)</a:t>
            </a:r>
          </a:p>
        </p:txBody>
      </p:sp>
      <p:sp>
        <p:nvSpPr>
          <p:cNvPr id="7201" name="Text Box 35"/>
          <p:cNvSpPr txBox="1">
            <a:spLocks noChangeArrowheads="1"/>
          </p:cNvSpPr>
          <p:nvPr/>
        </p:nvSpPr>
        <p:spPr bwMode="auto">
          <a:xfrm>
            <a:off x="4419600" y="1524000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(2,3)</a:t>
            </a:r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365125" y="341313"/>
            <a:ext cx="34448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What about the more general question?  What is the relationship between the slope of  </a:t>
            </a:r>
            <a:r>
              <a:rPr lang="en-US" altLang="en-US" sz="2000" i="1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 and the slope of </a:t>
            </a:r>
            <a:r>
              <a:rPr lang="en-US" altLang="en-US" sz="2000" i="1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000" baseline="3000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203" name="Oval 40"/>
          <p:cNvSpPr>
            <a:spLocks noChangeArrowheads="1"/>
          </p:cNvSpPr>
          <p:nvPr/>
        </p:nvSpPr>
        <p:spPr bwMode="auto">
          <a:xfrm>
            <a:off x="3603625" y="3810000"/>
            <a:ext cx="92075" cy="920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7204" name="Text Box 44"/>
          <p:cNvSpPr txBox="1">
            <a:spLocks noChangeArrowheads="1"/>
          </p:cNvSpPr>
          <p:nvPr/>
        </p:nvSpPr>
        <p:spPr bwMode="auto">
          <a:xfrm>
            <a:off x="6765925" y="2098675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7205" name="Text Box 45"/>
          <p:cNvSpPr txBox="1">
            <a:spLocks noChangeArrowheads="1"/>
          </p:cNvSpPr>
          <p:nvPr/>
        </p:nvSpPr>
        <p:spPr bwMode="auto">
          <a:xfrm>
            <a:off x="4800600" y="762000"/>
            <a:ext cx="51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400" baseline="30000">
                <a:latin typeface="Times New Roman" pitchFamily="18" charset="0"/>
                <a:cs typeface="Times New Roman" pitchFamily="18" charset="0"/>
              </a:rPr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auto">
          <a:xfrm>
            <a:off x="1371600" y="1524000"/>
            <a:ext cx="5867400" cy="3200400"/>
          </a:xfrm>
          <a:custGeom>
            <a:avLst/>
            <a:gdLst>
              <a:gd name="T0" fmla="*/ 0 w 3696"/>
              <a:gd name="T1" fmla="*/ 2147483647 h 2016"/>
              <a:gd name="T2" fmla="*/ 2147483647 w 3696"/>
              <a:gd name="T3" fmla="*/ 2147483647 h 2016"/>
              <a:gd name="T4" fmla="*/ 2147483647 w 3696"/>
              <a:gd name="T5" fmla="*/ 2147483647 h 2016"/>
              <a:gd name="T6" fmla="*/ 2147483647 w 3696"/>
              <a:gd name="T7" fmla="*/ 2147483647 h 2016"/>
              <a:gd name="T8" fmla="*/ 2147483647 w 3696"/>
              <a:gd name="T9" fmla="*/ 2147483647 h 2016"/>
              <a:gd name="T10" fmla="*/ 2147483647 w 3696"/>
              <a:gd name="T11" fmla="*/ 0 h 20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96"/>
              <a:gd name="T19" fmla="*/ 0 h 2016"/>
              <a:gd name="T20" fmla="*/ 3696 w 3696"/>
              <a:gd name="T21" fmla="*/ 2016 h 201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96" h="2016">
                <a:moveTo>
                  <a:pt x="0" y="2016"/>
                </a:moveTo>
                <a:cubicBezTo>
                  <a:pt x="140" y="1872"/>
                  <a:pt x="290" y="1722"/>
                  <a:pt x="528" y="1632"/>
                </a:cubicBezTo>
                <a:cubicBezTo>
                  <a:pt x="766" y="1542"/>
                  <a:pt x="1173" y="1548"/>
                  <a:pt x="1431" y="1475"/>
                </a:cubicBezTo>
                <a:cubicBezTo>
                  <a:pt x="1689" y="1402"/>
                  <a:pt x="1886" y="1340"/>
                  <a:pt x="2077" y="1196"/>
                </a:cubicBezTo>
                <a:cubicBezTo>
                  <a:pt x="2268" y="1052"/>
                  <a:pt x="2305" y="810"/>
                  <a:pt x="2575" y="611"/>
                </a:cubicBezTo>
                <a:cubicBezTo>
                  <a:pt x="2845" y="412"/>
                  <a:pt x="3463" y="127"/>
                  <a:pt x="3696" y="0"/>
                </a:cubicBezTo>
              </a:path>
            </a:pathLst>
          </a:custGeom>
          <a:noFill/>
          <a:ln w="28575">
            <a:solidFill>
              <a:schemeClr val="tx2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" name="Freeform 43"/>
          <p:cNvSpPr>
            <a:spLocks/>
          </p:cNvSpPr>
          <p:nvPr/>
        </p:nvSpPr>
        <p:spPr bwMode="auto">
          <a:xfrm>
            <a:off x="2660650" y="409575"/>
            <a:ext cx="3209925" cy="5756275"/>
          </a:xfrm>
          <a:custGeom>
            <a:avLst/>
            <a:gdLst>
              <a:gd name="T0" fmla="*/ 0 w 2022"/>
              <a:gd name="T1" fmla="*/ 2147483647 h 3626"/>
              <a:gd name="T2" fmla="*/ 2147483647 w 2022"/>
              <a:gd name="T3" fmla="*/ 2147483647 h 3626"/>
              <a:gd name="T4" fmla="*/ 2147483647 w 2022"/>
              <a:gd name="T5" fmla="*/ 2147483647 h 3626"/>
              <a:gd name="T6" fmla="*/ 2147483647 w 2022"/>
              <a:gd name="T7" fmla="*/ 2147483647 h 3626"/>
              <a:gd name="T8" fmla="*/ 2147483647 w 2022"/>
              <a:gd name="T9" fmla="*/ 2147483647 h 3626"/>
              <a:gd name="T10" fmla="*/ 2147483647 w 2022"/>
              <a:gd name="T11" fmla="*/ 0 h 36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22"/>
              <a:gd name="T19" fmla="*/ 0 h 3626"/>
              <a:gd name="T20" fmla="*/ 2022 w 2022"/>
              <a:gd name="T21" fmla="*/ 3626 h 36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22" h="3626">
                <a:moveTo>
                  <a:pt x="0" y="3626"/>
                </a:moveTo>
                <a:cubicBezTo>
                  <a:pt x="73" y="3531"/>
                  <a:pt x="333" y="3299"/>
                  <a:pt x="436" y="3058"/>
                </a:cubicBezTo>
                <a:cubicBezTo>
                  <a:pt x="539" y="2817"/>
                  <a:pt x="536" y="2430"/>
                  <a:pt x="619" y="2177"/>
                </a:cubicBezTo>
                <a:cubicBezTo>
                  <a:pt x="702" y="1924"/>
                  <a:pt x="796" y="1730"/>
                  <a:pt x="933" y="1540"/>
                </a:cubicBezTo>
                <a:cubicBezTo>
                  <a:pt x="1070" y="1350"/>
                  <a:pt x="1259" y="1291"/>
                  <a:pt x="1440" y="1034"/>
                </a:cubicBezTo>
                <a:cubicBezTo>
                  <a:pt x="1621" y="777"/>
                  <a:pt x="1901" y="216"/>
                  <a:pt x="2022" y="0"/>
                </a:cubicBezTo>
              </a:path>
            </a:pathLst>
          </a:custGeom>
          <a:noFill/>
          <a:ln w="28575">
            <a:solidFill>
              <a:schemeClr val="hlink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Line 3"/>
          <p:cNvSpPr>
            <a:spLocks noChangeShapeType="1"/>
          </p:cNvSpPr>
          <p:nvPr/>
        </p:nvSpPr>
        <p:spPr bwMode="auto">
          <a:xfrm flipV="1">
            <a:off x="1820863" y="809625"/>
            <a:ext cx="4876800" cy="4876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4"/>
          <p:cNvSpPr>
            <a:spLocks noChangeShapeType="1"/>
          </p:cNvSpPr>
          <p:nvPr/>
        </p:nvSpPr>
        <p:spPr bwMode="auto">
          <a:xfrm>
            <a:off x="4129088" y="838200"/>
            <a:ext cx="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5"/>
          <p:cNvSpPr>
            <a:spLocks noChangeShapeType="1"/>
          </p:cNvSpPr>
          <p:nvPr/>
        </p:nvSpPr>
        <p:spPr bwMode="auto">
          <a:xfrm>
            <a:off x="1636713" y="3422650"/>
            <a:ext cx="5340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6"/>
          <p:cNvSpPr>
            <a:spLocks noChangeShapeType="1"/>
          </p:cNvSpPr>
          <p:nvPr/>
        </p:nvSpPr>
        <p:spPr bwMode="auto">
          <a:xfrm rot="5400000" flipV="1">
            <a:off x="4110832" y="2421731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7"/>
          <p:cNvSpPr>
            <a:spLocks noChangeShapeType="1"/>
          </p:cNvSpPr>
          <p:nvPr/>
        </p:nvSpPr>
        <p:spPr bwMode="auto">
          <a:xfrm>
            <a:off x="2246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8"/>
          <p:cNvSpPr>
            <a:spLocks noChangeShapeType="1"/>
          </p:cNvSpPr>
          <p:nvPr/>
        </p:nvSpPr>
        <p:spPr bwMode="auto">
          <a:xfrm>
            <a:off x="1865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9"/>
          <p:cNvSpPr>
            <a:spLocks noChangeShapeType="1"/>
          </p:cNvSpPr>
          <p:nvPr/>
        </p:nvSpPr>
        <p:spPr bwMode="auto">
          <a:xfrm>
            <a:off x="27035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0"/>
          <p:cNvSpPr>
            <a:spLocks noChangeShapeType="1"/>
          </p:cNvSpPr>
          <p:nvPr/>
        </p:nvSpPr>
        <p:spPr bwMode="auto">
          <a:xfrm>
            <a:off x="31607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1"/>
          <p:cNvSpPr>
            <a:spLocks noChangeShapeType="1"/>
          </p:cNvSpPr>
          <p:nvPr/>
        </p:nvSpPr>
        <p:spPr bwMode="auto">
          <a:xfrm>
            <a:off x="36179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2"/>
          <p:cNvSpPr>
            <a:spLocks noChangeShapeType="1"/>
          </p:cNvSpPr>
          <p:nvPr/>
        </p:nvSpPr>
        <p:spPr bwMode="auto">
          <a:xfrm>
            <a:off x="4532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3"/>
          <p:cNvSpPr>
            <a:spLocks noChangeShapeType="1"/>
          </p:cNvSpPr>
          <p:nvPr/>
        </p:nvSpPr>
        <p:spPr bwMode="auto">
          <a:xfrm>
            <a:off x="5016500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4"/>
          <p:cNvSpPr>
            <a:spLocks noChangeShapeType="1"/>
          </p:cNvSpPr>
          <p:nvPr/>
        </p:nvSpPr>
        <p:spPr bwMode="auto">
          <a:xfrm>
            <a:off x="54467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5"/>
          <p:cNvSpPr>
            <a:spLocks noChangeShapeType="1"/>
          </p:cNvSpPr>
          <p:nvPr/>
        </p:nvSpPr>
        <p:spPr bwMode="auto">
          <a:xfrm>
            <a:off x="5903913" y="33385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6"/>
          <p:cNvSpPr>
            <a:spLocks noChangeShapeType="1"/>
          </p:cNvSpPr>
          <p:nvPr/>
        </p:nvSpPr>
        <p:spPr bwMode="auto">
          <a:xfrm>
            <a:off x="63611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7"/>
          <p:cNvSpPr>
            <a:spLocks noChangeShapeType="1"/>
          </p:cNvSpPr>
          <p:nvPr/>
        </p:nvSpPr>
        <p:spPr bwMode="auto">
          <a:xfrm>
            <a:off x="6818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8"/>
          <p:cNvSpPr>
            <a:spLocks noChangeShapeType="1"/>
          </p:cNvSpPr>
          <p:nvPr/>
        </p:nvSpPr>
        <p:spPr bwMode="auto">
          <a:xfrm rot="5400000" flipV="1">
            <a:off x="4131469" y="28789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19"/>
          <p:cNvSpPr>
            <a:spLocks noChangeShapeType="1"/>
          </p:cNvSpPr>
          <p:nvPr/>
        </p:nvSpPr>
        <p:spPr bwMode="auto">
          <a:xfrm rot="5400000" flipV="1">
            <a:off x="4131469" y="28789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20"/>
          <p:cNvSpPr>
            <a:spLocks noChangeShapeType="1"/>
          </p:cNvSpPr>
          <p:nvPr/>
        </p:nvSpPr>
        <p:spPr bwMode="auto">
          <a:xfrm rot="5400000" flipV="1">
            <a:off x="4131469" y="28789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Line 21"/>
          <p:cNvSpPr>
            <a:spLocks noChangeShapeType="1"/>
          </p:cNvSpPr>
          <p:nvPr/>
        </p:nvSpPr>
        <p:spPr bwMode="auto">
          <a:xfrm rot="5400000" flipV="1">
            <a:off x="4131469" y="19645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Line 22"/>
          <p:cNvSpPr>
            <a:spLocks noChangeShapeType="1"/>
          </p:cNvSpPr>
          <p:nvPr/>
        </p:nvSpPr>
        <p:spPr bwMode="auto">
          <a:xfrm rot="5400000" flipV="1">
            <a:off x="4131469" y="15073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Line 23"/>
          <p:cNvSpPr>
            <a:spLocks noChangeShapeType="1"/>
          </p:cNvSpPr>
          <p:nvPr/>
        </p:nvSpPr>
        <p:spPr bwMode="auto">
          <a:xfrm rot="5400000" flipV="1">
            <a:off x="4131469" y="10501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Line 24"/>
          <p:cNvSpPr>
            <a:spLocks noChangeShapeType="1"/>
          </p:cNvSpPr>
          <p:nvPr/>
        </p:nvSpPr>
        <p:spPr bwMode="auto">
          <a:xfrm rot="5400000" flipV="1">
            <a:off x="4125119" y="5130006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8" name="Line 25"/>
          <p:cNvSpPr>
            <a:spLocks noChangeShapeType="1"/>
          </p:cNvSpPr>
          <p:nvPr/>
        </p:nvSpPr>
        <p:spPr bwMode="auto">
          <a:xfrm rot="5400000" flipV="1">
            <a:off x="4117182" y="5601494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Line 26"/>
          <p:cNvSpPr>
            <a:spLocks noChangeShapeType="1"/>
          </p:cNvSpPr>
          <p:nvPr/>
        </p:nvSpPr>
        <p:spPr bwMode="auto">
          <a:xfrm rot="5400000" flipV="1">
            <a:off x="4117182" y="4687094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Line 27"/>
          <p:cNvSpPr>
            <a:spLocks noChangeShapeType="1"/>
          </p:cNvSpPr>
          <p:nvPr/>
        </p:nvSpPr>
        <p:spPr bwMode="auto">
          <a:xfrm rot="5400000" flipV="1">
            <a:off x="4117182" y="4244181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1" name="Line 28"/>
          <p:cNvSpPr>
            <a:spLocks noChangeShapeType="1"/>
          </p:cNvSpPr>
          <p:nvPr/>
        </p:nvSpPr>
        <p:spPr bwMode="auto">
          <a:xfrm rot="5400000" flipV="1">
            <a:off x="4117182" y="3772694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2" name="Oval 29"/>
          <p:cNvSpPr>
            <a:spLocks noChangeArrowheads="1"/>
          </p:cNvSpPr>
          <p:nvPr/>
        </p:nvSpPr>
        <p:spPr bwMode="auto">
          <a:xfrm>
            <a:off x="5410200" y="2438400"/>
            <a:ext cx="92075" cy="920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3" name="Oval 31"/>
          <p:cNvSpPr>
            <a:spLocks noChangeArrowheads="1"/>
          </p:cNvSpPr>
          <p:nvPr/>
        </p:nvSpPr>
        <p:spPr bwMode="auto">
          <a:xfrm rot="10800000" flipH="1" flipV="1">
            <a:off x="4953000" y="1938338"/>
            <a:ext cx="92075" cy="920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4" name="Text Box 33"/>
          <p:cNvSpPr txBox="1">
            <a:spLocks noChangeArrowheads="1"/>
          </p:cNvSpPr>
          <p:nvPr/>
        </p:nvSpPr>
        <p:spPr bwMode="auto">
          <a:xfrm>
            <a:off x="5334000" y="2590800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(3,2)</a:t>
            </a:r>
          </a:p>
        </p:txBody>
      </p:sp>
      <p:sp>
        <p:nvSpPr>
          <p:cNvPr id="8225" name="Text Box 35"/>
          <p:cNvSpPr txBox="1">
            <a:spLocks noChangeArrowheads="1"/>
          </p:cNvSpPr>
          <p:nvPr/>
        </p:nvSpPr>
        <p:spPr bwMode="auto">
          <a:xfrm>
            <a:off x="4419600" y="1524000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(2,3)</a:t>
            </a:r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365125" y="341313"/>
            <a:ext cx="34448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Note:  the points where we should be comparing slopes are “corresponding” points.  E.g. (3,2) and (2,3).</a:t>
            </a:r>
          </a:p>
        </p:txBody>
      </p:sp>
      <p:sp>
        <p:nvSpPr>
          <p:cNvPr id="8227" name="Oval 40"/>
          <p:cNvSpPr>
            <a:spLocks noChangeArrowheads="1"/>
          </p:cNvSpPr>
          <p:nvPr/>
        </p:nvSpPr>
        <p:spPr bwMode="auto">
          <a:xfrm>
            <a:off x="3603625" y="3810000"/>
            <a:ext cx="92075" cy="920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8228" name="Text Box 44"/>
          <p:cNvSpPr txBox="1">
            <a:spLocks noChangeArrowheads="1"/>
          </p:cNvSpPr>
          <p:nvPr/>
        </p:nvSpPr>
        <p:spPr bwMode="auto">
          <a:xfrm>
            <a:off x="6765925" y="2098675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8229" name="Text Box 45"/>
          <p:cNvSpPr txBox="1">
            <a:spLocks noChangeArrowheads="1"/>
          </p:cNvSpPr>
          <p:nvPr/>
        </p:nvSpPr>
        <p:spPr bwMode="auto">
          <a:xfrm>
            <a:off x="4800600" y="762000"/>
            <a:ext cx="51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400" baseline="30000">
                <a:latin typeface="Times New Roman" pitchFamily="18" charset="0"/>
                <a:cs typeface="Times New Roman" pitchFamily="18" charset="0"/>
              </a:rPr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371600" y="409575"/>
            <a:ext cx="6561992" cy="5756275"/>
            <a:chOff x="1371600" y="409575"/>
            <a:chExt cx="6561992" cy="5756275"/>
          </a:xfrm>
        </p:grpSpPr>
        <p:cxnSp>
          <p:nvCxnSpPr>
            <p:cNvPr id="51" name="Straight Connector 50"/>
            <p:cNvCxnSpPr/>
            <p:nvPr/>
          </p:nvCxnSpPr>
          <p:spPr bwMode="auto">
            <a:xfrm flipH="1">
              <a:off x="2286000" y="1250159"/>
              <a:ext cx="602456" cy="1478754"/>
            </a:xfrm>
            <a:prstGeom prst="line">
              <a:avLst/>
            </a:prstGeom>
            <a:ln w="317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 bwMode="auto">
            <a:xfrm rot="7864315">
              <a:off x="1688119" y="1528582"/>
              <a:ext cx="1828800" cy="914399"/>
            </a:xfrm>
            <a:prstGeom prst="ellipse">
              <a:avLst/>
            </a:prstGeom>
            <a:solidFill>
              <a:schemeClr val="accent1">
                <a:alpha val="23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9218" name="Freeform 2"/>
            <p:cNvSpPr>
              <a:spLocks/>
            </p:cNvSpPr>
            <p:nvPr/>
          </p:nvSpPr>
          <p:spPr bwMode="auto">
            <a:xfrm>
              <a:off x="1371600" y="1524000"/>
              <a:ext cx="5867400" cy="3200400"/>
            </a:xfrm>
            <a:custGeom>
              <a:avLst/>
              <a:gdLst>
                <a:gd name="T0" fmla="*/ 0 w 3696"/>
                <a:gd name="T1" fmla="*/ 2147483647 h 2016"/>
                <a:gd name="T2" fmla="*/ 2147483647 w 3696"/>
                <a:gd name="T3" fmla="*/ 2147483647 h 2016"/>
                <a:gd name="T4" fmla="*/ 2147483647 w 3696"/>
                <a:gd name="T5" fmla="*/ 2147483647 h 2016"/>
                <a:gd name="T6" fmla="*/ 2147483647 w 3696"/>
                <a:gd name="T7" fmla="*/ 2147483647 h 2016"/>
                <a:gd name="T8" fmla="*/ 2147483647 w 3696"/>
                <a:gd name="T9" fmla="*/ 2147483647 h 2016"/>
                <a:gd name="T10" fmla="*/ 2147483647 w 3696"/>
                <a:gd name="T11" fmla="*/ 0 h 20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696"/>
                <a:gd name="T19" fmla="*/ 0 h 2016"/>
                <a:gd name="T20" fmla="*/ 3696 w 3696"/>
                <a:gd name="T21" fmla="*/ 2016 h 20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696" h="2016">
                  <a:moveTo>
                    <a:pt x="0" y="2016"/>
                  </a:moveTo>
                  <a:cubicBezTo>
                    <a:pt x="140" y="1872"/>
                    <a:pt x="290" y="1722"/>
                    <a:pt x="528" y="1632"/>
                  </a:cubicBezTo>
                  <a:cubicBezTo>
                    <a:pt x="766" y="1542"/>
                    <a:pt x="1173" y="1548"/>
                    <a:pt x="1431" y="1475"/>
                  </a:cubicBezTo>
                  <a:cubicBezTo>
                    <a:pt x="1689" y="1402"/>
                    <a:pt x="1886" y="1340"/>
                    <a:pt x="2077" y="1196"/>
                  </a:cubicBezTo>
                  <a:cubicBezTo>
                    <a:pt x="2268" y="1052"/>
                    <a:pt x="2305" y="810"/>
                    <a:pt x="2575" y="611"/>
                  </a:cubicBezTo>
                  <a:cubicBezTo>
                    <a:pt x="2845" y="412"/>
                    <a:pt x="3463" y="127"/>
                    <a:pt x="3696" y="0"/>
                  </a:cubicBezTo>
                </a:path>
              </a:pathLst>
            </a:cu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9" name="Freeform 43"/>
            <p:cNvSpPr>
              <a:spLocks/>
            </p:cNvSpPr>
            <p:nvPr/>
          </p:nvSpPr>
          <p:spPr bwMode="auto">
            <a:xfrm>
              <a:off x="2660650" y="409575"/>
              <a:ext cx="3209925" cy="5756275"/>
            </a:xfrm>
            <a:custGeom>
              <a:avLst/>
              <a:gdLst>
                <a:gd name="T0" fmla="*/ 0 w 2022"/>
                <a:gd name="T1" fmla="*/ 2147483647 h 3626"/>
                <a:gd name="T2" fmla="*/ 2147483647 w 2022"/>
                <a:gd name="T3" fmla="*/ 2147483647 h 3626"/>
                <a:gd name="T4" fmla="*/ 2147483647 w 2022"/>
                <a:gd name="T5" fmla="*/ 2147483647 h 3626"/>
                <a:gd name="T6" fmla="*/ 2147483647 w 2022"/>
                <a:gd name="T7" fmla="*/ 2147483647 h 3626"/>
                <a:gd name="T8" fmla="*/ 2147483647 w 2022"/>
                <a:gd name="T9" fmla="*/ 2147483647 h 3626"/>
                <a:gd name="T10" fmla="*/ 2147483647 w 2022"/>
                <a:gd name="T11" fmla="*/ 0 h 36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22"/>
                <a:gd name="T19" fmla="*/ 0 h 3626"/>
                <a:gd name="T20" fmla="*/ 2022 w 2022"/>
                <a:gd name="T21" fmla="*/ 3626 h 36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22" h="3626">
                  <a:moveTo>
                    <a:pt x="0" y="3626"/>
                  </a:moveTo>
                  <a:cubicBezTo>
                    <a:pt x="73" y="3531"/>
                    <a:pt x="333" y="3299"/>
                    <a:pt x="436" y="3058"/>
                  </a:cubicBezTo>
                  <a:cubicBezTo>
                    <a:pt x="539" y="2817"/>
                    <a:pt x="536" y="2430"/>
                    <a:pt x="619" y="2177"/>
                  </a:cubicBezTo>
                  <a:cubicBezTo>
                    <a:pt x="702" y="1924"/>
                    <a:pt x="796" y="1730"/>
                    <a:pt x="933" y="1540"/>
                  </a:cubicBezTo>
                  <a:cubicBezTo>
                    <a:pt x="1070" y="1350"/>
                    <a:pt x="1259" y="1291"/>
                    <a:pt x="1440" y="1034"/>
                  </a:cubicBezTo>
                  <a:cubicBezTo>
                    <a:pt x="1621" y="777"/>
                    <a:pt x="1901" y="216"/>
                    <a:pt x="2022" y="0"/>
                  </a:cubicBezTo>
                </a:path>
              </a:pathLst>
            </a:custGeom>
            <a:noFill/>
            <a:ln w="28575">
              <a:solidFill>
                <a:schemeClr val="tx2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0" name="Line 3"/>
            <p:cNvSpPr>
              <a:spLocks noChangeShapeType="1"/>
            </p:cNvSpPr>
            <p:nvPr/>
          </p:nvSpPr>
          <p:spPr bwMode="auto">
            <a:xfrm flipV="1">
              <a:off x="1820863" y="809625"/>
              <a:ext cx="4876800" cy="4876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1" name="Line 4"/>
            <p:cNvSpPr>
              <a:spLocks noChangeShapeType="1"/>
            </p:cNvSpPr>
            <p:nvPr/>
          </p:nvSpPr>
          <p:spPr bwMode="auto">
            <a:xfrm>
              <a:off x="4129088" y="838200"/>
              <a:ext cx="0" cy="5029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2" name="Line 5"/>
            <p:cNvSpPr>
              <a:spLocks noChangeShapeType="1"/>
            </p:cNvSpPr>
            <p:nvPr/>
          </p:nvSpPr>
          <p:spPr bwMode="auto">
            <a:xfrm>
              <a:off x="1636713" y="3422650"/>
              <a:ext cx="53403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3" name="Line 6"/>
            <p:cNvSpPr>
              <a:spLocks noChangeShapeType="1"/>
            </p:cNvSpPr>
            <p:nvPr/>
          </p:nvSpPr>
          <p:spPr bwMode="auto">
            <a:xfrm rot="5400000" flipV="1">
              <a:off x="4110832" y="2421731"/>
              <a:ext cx="6350" cy="1920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Line 7"/>
            <p:cNvSpPr>
              <a:spLocks noChangeShapeType="1"/>
            </p:cNvSpPr>
            <p:nvPr/>
          </p:nvSpPr>
          <p:spPr bwMode="auto">
            <a:xfrm>
              <a:off x="2246313" y="334645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8"/>
            <p:cNvSpPr>
              <a:spLocks noChangeShapeType="1"/>
            </p:cNvSpPr>
            <p:nvPr/>
          </p:nvSpPr>
          <p:spPr bwMode="auto">
            <a:xfrm>
              <a:off x="1865313" y="334645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Line 9"/>
            <p:cNvSpPr>
              <a:spLocks noChangeShapeType="1"/>
            </p:cNvSpPr>
            <p:nvPr/>
          </p:nvSpPr>
          <p:spPr bwMode="auto">
            <a:xfrm>
              <a:off x="2703513" y="334645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Line 10"/>
            <p:cNvSpPr>
              <a:spLocks noChangeShapeType="1"/>
            </p:cNvSpPr>
            <p:nvPr/>
          </p:nvSpPr>
          <p:spPr bwMode="auto">
            <a:xfrm>
              <a:off x="3160713" y="334645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Line 11"/>
            <p:cNvSpPr>
              <a:spLocks noChangeShapeType="1"/>
            </p:cNvSpPr>
            <p:nvPr/>
          </p:nvSpPr>
          <p:spPr bwMode="auto">
            <a:xfrm>
              <a:off x="3617913" y="334645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12"/>
            <p:cNvSpPr>
              <a:spLocks noChangeShapeType="1"/>
            </p:cNvSpPr>
            <p:nvPr/>
          </p:nvSpPr>
          <p:spPr bwMode="auto">
            <a:xfrm>
              <a:off x="4532313" y="334645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Line 13"/>
            <p:cNvSpPr>
              <a:spLocks noChangeShapeType="1"/>
            </p:cNvSpPr>
            <p:nvPr/>
          </p:nvSpPr>
          <p:spPr bwMode="auto">
            <a:xfrm>
              <a:off x="5016500" y="334645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Line 14"/>
            <p:cNvSpPr>
              <a:spLocks noChangeShapeType="1"/>
            </p:cNvSpPr>
            <p:nvPr/>
          </p:nvSpPr>
          <p:spPr bwMode="auto">
            <a:xfrm>
              <a:off x="5446713" y="334645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Line 15"/>
            <p:cNvSpPr>
              <a:spLocks noChangeShapeType="1"/>
            </p:cNvSpPr>
            <p:nvPr/>
          </p:nvSpPr>
          <p:spPr bwMode="auto">
            <a:xfrm>
              <a:off x="5903913" y="3338513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Line 16"/>
            <p:cNvSpPr>
              <a:spLocks noChangeShapeType="1"/>
            </p:cNvSpPr>
            <p:nvPr/>
          </p:nvSpPr>
          <p:spPr bwMode="auto">
            <a:xfrm>
              <a:off x="6361113" y="334645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Line 17"/>
            <p:cNvSpPr>
              <a:spLocks noChangeShapeType="1"/>
            </p:cNvSpPr>
            <p:nvPr/>
          </p:nvSpPr>
          <p:spPr bwMode="auto">
            <a:xfrm>
              <a:off x="6818313" y="334645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Line 18"/>
            <p:cNvSpPr>
              <a:spLocks noChangeShapeType="1"/>
            </p:cNvSpPr>
            <p:nvPr/>
          </p:nvSpPr>
          <p:spPr bwMode="auto">
            <a:xfrm rot="5400000" flipV="1">
              <a:off x="4131469" y="2878931"/>
              <a:ext cx="6350" cy="1920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Line 19"/>
            <p:cNvSpPr>
              <a:spLocks noChangeShapeType="1"/>
            </p:cNvSpPr>
            <p:nvPr/>
          </p:nvSpPr>
          <p:spPr bwMode="auto">
            <a:xfrm rot="5400000" flipV="1">
              <a:off x="4131469" y="2878931"/>
              <a:ext cx="6350" cy="1920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Line 20"/>
            <p:cNvSpPr>
              <a:spLocks noChangeShapeType="1"/>
            </p:cNvSpPr>
            <p:nvPr/>
          </p:nvSpPr>
          <p:spPr bwMode="auto">
            <a:xfrm rot="5400000" flipV="1">
              <a:off x="4131469" y="2878931"/>
              <a:ext cx="6350" cy="1920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Line 21"/>
            <p:cNvSpPr>
              <a:spLocks noChangeShapeType="1"/>
            </p:cNvSpPr>
            <p:nvPr/>
          </p:nvSpPr>
          <p:spPr bwMode="auto">
            <a:xfrm rot="5400000" flipV="1">
              <a:off x="4131469" y="1964531"/>
              <a:ext cx="6350" cy="1920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Line 22"/>
            <p:cNvSpPr>
              <a:spLocks noChangeShapeType="1"/>
            </p:cNvSpPr>
            <p:nvPr/>
          </p:nvSpPr>
          <p:spPr bwMode="auto">
            <a:xfrm rot="5400000" flipV="1">
              <a:off x="4131469" y="1507331"/>
              <a:ext cx="6350" cy="1920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Line 23"/>
            <p:cNvSpPr>
              <a:spLocks noChangeShapeType="1"/>
            </p:cNvSpPr>
            <p:nvPr/>
          </p:nvSpPr>
          <p:spPr bwMode="auto">
            <a:xfrm rot="5400000" flipV="1">
              <a:off x="4131469" y="1050131"/>
              <a:ext cx="6350" cy="1920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Line 24"/>
            <p:cNvSpPr>
              <a:spLocks noChangeShapeType="1"/>
            </p:cNvSpPr>
            <p:nvPr/>
          </p:nvSpPr>
          <p:spPr bwMode="auto">
            <a:xfrm rot="5400000" flipV="1">
              <a:off x="4125119" y="5130006"/>
              <a:ext cx="6350" cy="1920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Line 25"/>
            <p:cNvSpPr>
              <a:spLocks noChangeShapeType="1"/>
            </p:cNvSpPr>
            <p:nvPr/>
          </p:nvSpPr>
          <p:spPr bwMode="auto">
            <a:xfrm rot="5400000" flipV="1">
              <a:off x="4117182" y="5601494"/>
              <a:ext cx="6350" cy="1920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Line 26"/>
            <p:cNvSpPr>
              <a:spLocks noChangeShapeType="1"/>
            </p:cNvSpPr>
            <p:nvPr/>
          </p:nvSpPr>
          <p:spPr bwMode="auto">
            <a:xfrm rot="5400000" flipV="1">
              <a:off x="4117182" y="4687094"/>
              <a:ext cx="6350" cy="1920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Line 27"/>
            <p:cNvSpPr>
              <a:spLocks noChangeShapeType="1"/>
            </p:cNvSpPr>
            <p:nvPr/>
          </p:nvSpPr>
          <p:spPr bwMode="auto">
            <a:xfrm rot="5400000" flipV="1">
              <a:off x="4117182" y="4244181"/>
              <a:ext cx="6350" cy="1920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Line 28"/>
            <p:cNvSpPr>
              <a:spLocks noChangeShapeType="1"/>
            </p:cNvSpPr>
            <p:nvPr/>
          </p:nvSpPr>
          <p:spPr bwMode="auto">
            <a:xfrm rot="5400000" flipV="1">
              <a:off x="4117182" y="3772694"/>
              <a:ext cx="6350" cy="1920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Text Box 33"/>
            <p:cNvSpPr txBox="1">
              <a:spLocks noChangeArrowheads="1"/>
            </p:cNvSpPr>
            <p:nvPr/>
          </p:nvSpPr>
          <p:spPr bwMode="auto">
            <a:xfrm>
              <a:off x="5334000" y="2590800"/>
              <a:ext cx="6540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/>
                <a:t>(3,2)</a:t>
              </a:r>
            </a:p>
          </p:txBody>
        </p:sp>
        <p:sp>
          <p:nvSpPr>
            <p:cNvPr id="9251" name="Oval 40"/>
            <p:cNvSpPr>
              <a:spLocks noChangeArrowheads="1"/>
            </p:cNvSpPr>
            <p:nvPr/>
          </p:nvSpPr>
          <p:spPr bwMode="auto">
            <a:xfrm>
              <a:off x="3603625" y="3810000"/>
              <a:ext cx="92075" cy="920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bg2"/>
                </a:solidFill>
              </a:endParaRPr>
            </a:p>
          </p:txBody>
        </p:sp>
        <p:sp>
          <p:nvSpPr>
            <p:cNvPr id="9252" name="Text Box 44"/>
            <p:cNvSpPr txBox="1">
              <a:spLocks noChangeArrowheads="1"/>
            </p:cNvSpPr>
            <p:nvPr/>
          </p:nvSpPr>
          <p:spPr bwMode="auto">
            <a:xfrm>
              <a:off x="6765925" y="2098675"/>
              <a:ext cx="26828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400" i="1">
                  <a:latin typeface="Times New Roman" pitchFamily="18" charset="0"/>
                  <a:cs typeface="Times New Roman" pitchFamily="18" charset="0"/>
                </a:rPr>
                <a:t>f</a:t>
              </a:r>
            </a:p>
          </p:txBody>
        </p:sp>
        <p:sp>
          <p:nvSpPr>
            <p:cNvPr id="9253" name="Text Box 45"/>
            <p:cNvSpPr txBox="1">
              <a:spLocks noChangeArrowheads="1"/>
            </p:cNvSpPr>
            <p:nvPr/>
          </p:nvSpPr>
          <p:spPr bwMode="auto">
            <a:xfrm>
              <a:off x="4800600" y="762000"/>
              <a:ext cx="5143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400" i="1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altLang="en-US" sz="2400" baseline="30000">
                  <a:latin typeface="Times New Roman" pitchFamily="18" charset="0"/>
                  <a:cs typeface="Times New Roman" pitchFamily="18" charset="0"/>
                </a:rPr>
                <a:t>-1</a:t>
              </a:r>
            </a:p>
          </p:txBody>
        </p:sp>
        <p:sp>
          <p:nvSpPr>
            <p:cNvPr id="38" name="Oval 37"/>
            <p:cNvSpPr/>
            <p:nvPr/>
          </p:nvSpPr>
          <p:spPr>
            <a:xfrm>
              <a:off x="5253831" y="2348707"/>
              <a:ext cx="381000" cy="304800"/>
            </a:xfrm>
            <a:prstGeom prst="ellipse">
              <a:avLst/>
            </a:prstGeom>
            <a:solidFill>
              <a:schemeClr val="accent1">
                <a:alpha val="23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4783932" y="1859757"/>
              <a:ext cx="381000" cy="304800"/>
            </a:xfrm>
            <a:prstGeom prst="ellipse">
              <a:avLst/>
            </a:prstGeom>
            <a:solidFill>
              <a:schemeClr val="accent1">
                <a:alpha val="23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rgbClr val="FFFFFF"/>
                </a:solidFill>
              </a:endParaRPr>
            </a:p>
          </p:txBody>
        </p:sp>
        <p:grpSp>
          <p:nvGrpSpPr>
            <p:cNvPr id="2" name="Group 45"/>
            <p:cNvGrpSpPr>
              <a:grpSpLocks/>
            </p:cNvGrpSpPr>
            <p:nvPr/>
          </p:nvGrpSpPr>
          <p:grpSpPr bwMode="auto">
            <a:xfrm>
              <a:off x="5299930" y="2440721"/>
              <a:ext cx="2633662" cy="2351087"/>
              <a:chOff x="5290457" y="2449286"/>
              <a:chExt cx="2634343" cy="2351314"/>
            </a:xfrm>
          </p:grpSpPr>
          <p:sp>
            <p:nvSpPr>
              <p:cNvPr id="40" name="Oval 39"/>
              <p:cNvSpPr/>
              <p:nvPr/>
            </p:nvSpPr>
            <p:spPr>
              <a:xfrm>
                <a:off x="6095527" y="3886112"/>
                <a:ext cx="1829273" cy="914488"/>
              </a:xfrm>
              <a:prstGeom prst="ellipse">
                <a:avLst/>
              </a:prstGeom>
              <a:solidFill>
                <a:schemeClr val="accent1">
                  <a:alpha val="23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5617567" y="2449286"/>
                <a:ext cx="2165910" cy="1632108"/>
              </a:xfrm>
              <a:custGeom>
                <a:avLst/>
                <a:gdLst>
                  <a:gd name="connsiteX0" fmla="*/ 0 w 2413000"/>
                  <a:gd name="connsiteY0" fmla="*/ 0 h 1788885"/>
                  <a:gd name="connsiteX1" fmla="*/ 685800 w 2413000"/>
                  <a:gd name="connsiteY1" fmla="*/ 685800 h 1788885"/>
                  <a:gd name="connsiteX2" fmla="*/ 2166257 w 2413000"/>
                  <a:gd name="connsiteY2" fmla="*/ 1632857 h 1788885"/>
                  <a:gd name="connsiteX3" fmla="*/ 2166257 w 2413000"/>
                  <a:gd name="connsiteY3" fmla="*/ 1621971 h 1788885"/>
                  <a:gd name="connsiteX0" fmla="*/ 0 w 2964542"/>
                  <a:gd name="connsiteY0" fmla="*/ 0 h 2282371"/>
                  <a:gd name="connsiteX1" fmla="*/ 685800 w 2964542"/>
                  <a:gd name="connsiteY1" fmla="*/ 685800 h 2282371"/>
                  <a:gd name="connsiteX2" fmla="*/ 2166257 w 2964542"/>
                  <a:gd name="connsiteY2" fmla="*/ 1632857 h 2282371"/>
                  <a:gd name="connsiteX3" fmla="*/ 2841171 w 2964542"/>
                  <a:gd name="connsiteY3" fmla="*/ 2198914 h 2282371"/>
                  <a:gd name="connsiteX0" fmla="*/ 0 w 2166257"/>
                  <a:gd name="connsiteY0" fmla="*/ 0 h 1632857"/>
                  <a:gd name="connsiteX1" fmla="*/ 685800 w 2166257"/>
                  <a:gd name="connsiteY1" fmla="*/ 685800 h 1632857"/>
                  <a:gd name="connsiteX2" fmla="*/ 2166257 w 2166257"/>
                  <a:gd name="connsiteY2" fmla="*/ 1632857 h 1632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66257" h="1632857">
                    <a:moveTo>
                      <a:pt x="0" y="0"/>
                    </a:moveTo>
                    <a:cubicBezTo>
                      <a:pt x="162378" y="206828"/>
                      <a:pt x="324757" y="413657"/>
                      <a:pt x="685800" y="685800"/>
                    </a:cubicBezTo>
                    <a:cubicBezTo>
                      <a:pt x="1046843" y="957943"/>
                      <a:pt x="1807029" y="1380671"/>
                      <a:pt x="2166257" y="1632857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5290457" y="2601701"/>
                <a:ext cx="805070" cy="1774996"/>
              </a:xfrm>
              <a:custGeom>
                <a:avLst/>
                <a:gdLst>
                  <a:gd name="connsiteX0" fmla="*/ 0 w 805543"/>
                  <a:gd name="connsiteY0" fmla="*/ 0 h 1774371"/>
                  <a:gd name="connsiteX1" fmla="*/ 805543 w 805543"/>
                  <a:gd name="connsiteY1" fmla="*/ 1774371 h 1774371"/>
                  <a:gd name="connsiteX2" fmla="*/ 805543 w 805543"/>
                  <a:gd name="connsiteY2" fmla="*/ 1774371 h 1774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05543" h="1774371">
                    <a:moveTo>
                      <a:pt x="0" y="0"/>
                    </a:moveTo>
                    <a:lnTo>
                      <a:pt x="805543" y="1774371"/>
                    </a:lnTo>
                    <a:lnTo>
                      <a:pt x="805543" y="1774371"/>
                    </a:ln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rot="5400000" flipH="1" flipV="1">
                <a:off x="6712727" y="3742450"/>
                <a:ext cx="628711" cy="1256037"/>
              </a:xfrm>
              <a:prstGeom prst="line">
                <a:avLst/>
              </a:prstGeom>
              <a:ln w="3175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" name="Freeform 49"/>
            <p:cNvSpPr/>
            <p:nvPr/>
          </p:nvSpPr>
          <p:spPr bwMode="auto">
            <a:xfrm rot="7864315">
              <a:off x="3726175" y="659926"/>
              <a:ext cx="782463" cy="1812809"/>
            </a:xfrm>
            <a:custGeom>
              <a:avLst/>
              <a:gdLst>
                <a:gd name="connsiteX0" fmla="*/ 0 w 805543"/>
                <a:gd name="connsiteY0" fmla="*/ 0 h 1774371"/>
                <a:gd name="connsiteX1" fmla="*/ 805543 w 805543"/>
                <a:gd name="connsiteY1" fmla="*/ 1774371 h 1774371"/>
                <a:gd name="connsiteX2" fmla="*/ 805543 w 805543"/>
                <a:gd name="connsiteY2" fmla="*/ 1774371 h 1774371"/>
                <a:gd name="connsiteX0" fmla="*/ 0 w 784626"/>
                <a:gd name="connsiteY0" fmla="*/ 0 h 1873997"/>
                <a:gd name="connsiteX1" fmla="*/ 784626 w 784626"/>
                <a:gd name="connsiteY1" fmla="*/ 1873997 h 1873997"/>
                <a:gd name="connsiteX2" fmla="*/ 784626 w 784626"/>
                <a:gd name="connsiteY2" fmla="*/ 1873997 h 1873997"/>
                <a:gd name="connsiteX0" fmla="*/ 0 w 842072"/>
                <a:gd name="connsiteY0" fmla="*/ 0 h 1823933"/>
                <a:gd name="connsiteX1" fmla="*/ 842072 w 842072"/>
                <a:gd name="connsiteY1" fmla="*/ 1823933 h 1823933"/>
                <a:gd name="connsiteX2" fmla="*/ 842072 w 842072"/>
                <a:gd name="connsiteY2" fmla="*/ 1823933 h 1823933"/>
                <a:gd name="connsiteX0" fmla="*/ 0 w 842072"/>
                <a:gd name="connsiteY0" fmla="*/ 0 h 1823933"/>
                <a:gd name="connsiteX1" fmla="*/ 842072 w 842072"/>
                <a:gd name="connsiteY1" fmla="*/ 1823933 h 1823933"/>
                <a:gd name="connsiteX2" fmla="*/ 842072 w 842072"/>
                <a:gd name="connsiteY2" fmla="*/ 1823933 h 1823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42072" h="1823933">
                  <a:moveTo>
                    <a:pt x="0" y="0"/>
                  </a:moveTo>
                  <a:lnTo>
                    <a:pt x="842072" y="1823933"/>
                  </a:lnTo>
                  <a:lnTo>
                    <a:pt x="842072" y="1823933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 bwMode="auto">
            <a:xfrm rot="7864315">
              <a:off x="2533648" y="1633539"/>
              <a:ext cx="2166937" cy="1633537"/>
            </a:xfrm>
            <a:custGeom>
              <a:avLst/>
              <a:gdLst>
                <a:gd name="connsiteX0" fmla="*/ 0 w 2413000"/>
                <a:gd name="connsiteY0" fmla="*/ 0 h 1788885"/>
                <a:gd name="connsiteX1" fmla="*/ 685800 w 2413000"/>
                <a:gd name="connsiteY1" fmla="*/ 685800 h 1788885"/>
                <a:gd name="connsiteX2" fmla="*/ 2166257 w 2413000"/>
                <a:gd name="connsiteY2" fmla="*/ 1632857 h 1788885"/>
                <a:gd name="connsiteX3" fmla="*/ 2166257 w 2413000"/>
                <a:gd name="connsiteY3" fmla="*/ 1621971 h 1788885"/>
                <a:gd name="connsiteX0" fmla="*/ 0 w 2964542"/>
                <a:gd name="connsiteY0" fmla="*/ 0 h 2282371"/>
                <a:gd name="connsiteX1" fmla="*/ 685800 w 2964542"/>
                <a:gd name="connsiteY1" fmla="*/ 685800 h 2282371"/>
                <a:gd name="connsiteX2" fmla="*/ 2166257 w 2964542"/>
                <a:gd name="connsiteY2" fmla="*/ 1632857 h 2282371"/>
                <a:gd name="connsiteX3" fmla="*/ 2841171 w 2964542"/>
                <a:gd name="connsiteY3" fmla="*/ 2198914 h 2282371"/>
                <a:gd name="connsiteX0" fmla="*/ 0 w 2166257"/>
                <a:gd name="connsiteY0" fmla="*/ 0 h 1632857"/>
                <a:gd name="connsiteX1" fmla="*/ 685800 w 2166257"/>
                <a:gd name="connsiteY1" fmla="*/ 685800 h 1632857"/>
                <a:gd name="connsiteX2" fmla="*/ 2166257 w 2166257"/>
                <a:gd name="connsiteY2" fmla="*/ 1632857 h 1632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66257" h="1632857">
                  <a:moveTo>
                    <a:pt x="0" y="0"/>
                  </a:moveTo>
                  <a:cubicBezTo>
                    <a:pt x="162378" y="206828"/>
                    <a:pt x="324757" y="413657"/>
                    <a:pt x="685800" y="685800"/>
                  </a:cubicBezTo>
                  <a:cubicBezTo>
                    <a:pt x="1046843" y="957943"/>
                    <a:pt x="1807029" y="1380671"/>
                    <a:pt x="2166257" y="1632857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Oval 29"/>
            <p:cNvSpPr>
              <a:spLocks noChangeArrowheads="1"/>
            </p:cNvSpPr>
            <p:nvPr/>
          </p:nvSpPr>
          <p:spPr bwMode="auto">
            <a:xfrm>
              <a:off x="6975475" y="4306887"/>
              <a:ext cx="92075" cy="9207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49" name="Text Box 35"/>
            <p:cNvSpPr txBox="1">
              <a:spLocks noChangeArrowheads="1"/>
            </p:cNvSpPr>
            <p:nvPr/>
          </p:nvSpPr>
          <p:spPr bwMode="auto">
            <a:xfrm>
              <a:off x="4284662" y="1447800"/>
              <a:ext cx="654050" cy="3667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dirty="0"/>
                <a:t>(2,3)</a:t>
              </a:r>
            </a:p>
          </p:txBody>
        </p:sp>
        <p:sp>
          <p:nvSpPr>
            <p:cNvPr id="9247" name="Oval 31"/>
            <p:cNvSpPr>
              <a:spLocks noChangeArrowheads="1"/>
            </p:cNvSpPr>
            <p:nvPr/>
          </p:nvSpPr>
          <p:spPr bwMode="auto">
            <a:xfrm rot="10800000" flipH="1" flipV="1">
              <a:off x="4932362" y="1966119"/>
              <a:ext cx="92075" cy="9207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46" name="Oval 29"/>
            <p:cNvSpPr>
              <a:spLocks noChangeArrowheads="1"/>
            </p:cNvSpPr>
            <p:nvPr/>
          </p:nvSpPr>
          <p:spPr bwMode="auto">
            <a:xfrm>
              <a:off x="5406231" y="2450307"/>
              <a:ext cx="92075" cy="9207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" name="Oval 31"/>
            <p:cNvSpPr>
              <a:spLocks noChangeArrowheads="1"/>
            </p:cNvSpPr>
            <p:nvPr/>
          </p:nvSpPr>
          <p:spPr bwMode="auto">
            <a:xfrm rot="10800000" flipH="1" flipV="1">
              <a:off x="2520949" y="1984375"/>
              <a:ext cx="92075" cy="9207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4800600" y="5715000"/>
            <a:ext cx="3962400" cy="646113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/>
                </a:solidFill>
              </a:rPr>
              <a:t>We see straight lines whose slopes are reciprocals of one another!</a:t>
            </a:r>
          </a:p>
        </p:txBody>
      </p:sp>
      <p:sp>
        <p:nvSpPr>
          <p:cNvPr id="55" name="Text Box 38"/>
          <p:cNvSpPr txBox="1">
            <a:spLocks noChangeArrowheads="1"/>
          </p:cNvSpPr>
          <p:nvPr/>
        </p:nvSpPr>
        <p:spPr bwMode="auto">
          <a:xfrm>
            <a:off x="365125" y="341313"/>
            <a:ext cx="3444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What happens when we “zoom in” on these points?</a:t>
            </a:r>
          </a:p>
        </p:txBody>
      </p:sp>
    </p:spTree>
    <p:extLst>
      <p:ext uri="{BB962C8B-B14F-4D97-AF65-F5344CB8AC3E}">
        <p14:creationId xmlns:p14="http://schemas.microsoft.com/office/powerpoint/2010/main" val="108347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Elbow Connector 20"/>
          <p:cNvCxnSpPr/>
          <p:nvPr/>
        </p:nvCxnSpPr>
        <p:spPr>
          <a:xfrm rot="16200000" flipV="1">
            <a:off x="5788661" y="2361882"/>
            <a:ext cx="912812" cy="128587"/>
          </a:xfrm>
          <a:prstGeom prst="bentConnector3">
            <a:avLst>
              <a:gd name="adj1" fmla="val 48748"/>
            </a:avLst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2" name="Line 2"/>
          <p:cNvSpPr>
            <a:spLocks noChangeShapeType="1"/>
          </p:cNvSpPr>
          <p:nvPr/>
        </p:nvSpPr>
        <p:spPr bwMode="auto">
          <a:xfrm flipV="1">
            <a:off x="1820863" y="809625"/>
            <a:ext cx="4876800" cy="4876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4073525" y="838200"/>
            <a:ext cx="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1636713" y="3422650"/>
            <a:ext cx="5340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Freeform 29"/>
          <p:cNvSpPr>
            <a:spLocks/>
          </p:cNvSpPr>
          <p:nvPr/>
        </p:nvSpPr>
        <p:spPr bwMode="auto">
          <a:xfrm>
            <a:off x="3505200" y="457200"/>
            <a:ext cx="1655763" cy="5360988"/>
          </a:xfrm>
          <a:custGeom>
            <a:avLst/>
            <a:gdLst>
              <a:gd name="T0" fmla="*/ 0 w 1043"/>
              <a:gd name="T1" fmla="*/ 2147483647 h 3377"/>
              <a:gd name="T2" fmla="*/ 2147483647 w 1043"/>
              <a:gd name="T3" fmla="*/ 2147483647 h 3377"/>
              <a:gd name="T4" fmla="*/ 2147483647 w 1043"/>
              <a:gd name="T5" fmla="*/ 2147483647 h 3377"/>
              <a:gd name="T6" fmla="*/ 2147483647 w 1043"/>
              <a:gd name="T7" fmla="*/ 2147483647 h 3377"/>
              <a:gd name="T8" fmla="*/ 2147483647 w 1043"/>
              <a:gd name="T9" fmla="*/ 0 h 33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3"/>
              <a:gd name="T16" fmla="*/ 0 h 3377"/>
              <a:gd name="T17" fmla="*/ 1043 w 1043"/>
              <a:gd name="T18" fmla="*/ 3377 h 33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3" h="3377">
                <a:moveTo>
                  <a:pt x="0" y="3377"/>
                </a:moveTo>
                <a:cubicBezTo>
                  <a:pt x="44" y="3221"/>
                  <a:pt x="86" y="3070"/>
                  <a:pt x="144" y="2849"/>
                </a:cubicBezTo>
                <a:cubicBezTo>
                  <a:pt x="202" y="2628"/>
                  <a:pt x="293" y="2411"/>
                  <a:pt x="349" y="2051"/>
                </a:cubicBezTo>
                <a:cubicBezTo>
                  <a:pt x="405" y="1691"/>
                  <a:pt x="363" y="1031"/>
                  <a:pt x="479" y="689"/>
                </a:cubicBezTo>
                <a:cubicBezTo>
                  <a:pt x="595" y="347"/>
                  <a:pt x="949" y="115"/>
                  <a:pt x="1043" y="0"/>
                </a:cubicBezTo>
              </a:path>
            </a:pathLst>
          </a:custGeom>
          <a:noFill/>
          <a:ln w="28575">
            <a:solidFill>
              <a:schemeClr val="hlink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Freeform 31"/>
          <p:cNvSpPr>
            <a:spLocks/>
          </p:cNvSpPr>
          <p:nvPr/>
        </p:nvSpPr>
        <p:spPr bwMode="auto">
          <a:xfrm>
            <a:off x="1530350" y="1898650"/>
            <a:ext cx="5784850" cy="2076450"/>
          </a:xfrm>
          <a:custGeom>
            <a:avLst/>
            <a:gdLst>
              <a:gd name="T0" fmla="*/ 0 w 3644"/>
              <a:gd name="T1" fmla="*/ 2147483647 h 1308"/>
              <a:gd name="T2" fmla="*/ 2147483647 w 3644"/>
              <a:gd name="T3" fmla="*/ 2147483647 h 1308"/>
              <a:gd name="T4" fmla="*/ 2147483647 w 3644"/>
              <a:gd name="T5" fmla="*/ 2147483647 h 1308"/>
              <a:gd name="T6" fmla="*/ 2147483647 w 3644"/>
              <a:gd name="T7" fmla="*/ 2147483647 h 1308"/>
              <a:gd name="T8" fmla="*/ 2147483647 w 3644"/>
              <a:gd name="T9" fmla="*/ 0 h 13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44"/>
              <a:gd name="T16" fmla="*/ 0 h 1308"/>
              <a:gd name="T17" fmla="*/ 3644 w 3644"/>
              <a:gd name="T18" fmla="*/ 1308 h 13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44" h="1308">
                <a:moveTo>
                  <a:pt x="0" y="1308"/>
                </a:moveTo>
                <a:cubicBezTo>
                  <a:pt x="156" y="1264"/>
                  <a:pt x="312" y="1220"/>
                  <a:pt x="528" y="1164"/>
                </a:cubicBezTo>
                <a:cubicBezTo>
                  <a:pt x="744" y="1108"/>
                  <a:pt x="936" y="1028"/>
                  <a:pt x="1296" y="972"/>
                </a:cubicBezTo>
                <a:cubicBezTo>
                  <a:pt x="1656" y="916"/>
                  <a:pt x="2297" y="990"/>
                  <a:pt x="2688" y="828"/>
                </a:cubicBezTo>
                <a:cubicBezTo>
                  <a:pt x="3079" y="666"/>
                  <a:pt x="3485" y="138"/>
                  <a:pt x="3644" y="0"/>
                </a:cubicBezTo>
              </a:path>
            </a:pathLst>
          </a:custGeom>
          <a:noFill/>
          <a:ln w="28575">
            <a:solidFill>
              <a:schemeClr val="tx2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Text Box 33"/>
          <p:cNvSpPr txBox="1">
            <a:spLocks noChangeArrowheads="1"/>
          </p:cNvSpPr>
          <p:nvPr/>
        </p:nvSpPr>
        <p:spPr bwMode="auto">
          <a:xfrm>
            <a:off x="7467600" y="1524000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10248" name="Text Box 34"/>
          <p:cNvSpPr txBox="1">
            <a:spLocks noChangeArrowheads="1"/>
          </p:cNvSpPr>
          <p:nvPr/>
        </p:nvSpPr>
        <p:spPr bwMode="auto">
          <a:xfrm>
            <a:off x="5257800" y="152400"/>
            <a:ext cx="51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400" baseline="30000">
                <a:latin typeface="Times New Roman" pitchFamily="18" charset="0"/>
                <a:cs typeface="Times New Roman" pitchFamily="18" charset="0"/>
              </a:rPr>
              <a:t>-1</a:t>
            </a:r>
          </a:p>
        </p:txBody>
      </p:sp>
      <p:sp>
        <p:nvSpPr>
          <p:cNvPr id="10249" name="Text Box 36"/>
          <p:cNvSpPr txBox="1">
            <a:spLocks noChangeArrowheads="1"/>
          </p:cNvSpPr>
          <p:nvPr/>
        </p:nvSpPr>
        <p:spPr bwMode="auto">
          <a:xfrm>
            <a:off x="6400800" y="2895600"/>
            <a:ext cx="1044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))</a:t>
            </a:r>
          </a:p>
        </p:txBody>
      </p:sp>
      <p:sp>
        <p:nvSpPr>
          <p:cNvPr id="10250" name="Oval 42"/>
          <p:cNvSpPr>
            <a:spLocks noChangeArrowheads="1"/>
          </p:cNvSpPr>
          <p:nvPr/>
        </p:nvSpPr>
        <p:spPr bwMode="auto">
          <a:xfrm rot="10800000" flipH="1" flipV="1">
            <a:off x="4318000" y="1295400"/>
            <a:ext cx="92075" cy="920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40"/>
          <p:cNvSpPr>
            <a:spLocks noChangeArrowheads="1"/>
          </p:cNvSpPr>
          <p:nvPr/>
        </p:nvSpPr>
        <p:spPr bwMode="auto">
          <a:xfrm>
            <a:off x="6272213" y="2847975"/>
            <a:ext cx="92075" cy="920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Text Box 36"/>
          <p:cNvSpPr txBox="1">
            <a:spLocks noChangeArrowheads="1"/>
          </p:cNvSpPr>
          <p:nvPr/>
        </p:nvSpPr>
        <p:spPr bwMode="auto">
          <a:xfrm>
            <a:off x="4476750" y="1219200"/>
            <a:ext cx="1185863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000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))</a:t>
            </a:r>
          </a:p>
        </p:txBody>
      </p:sp>
      <p:sp>
        <p:nvSpPr>
          <p:cNvPr id="10253" name="Oval 42"/>
          <p:cNvSpPr>
            <a:spLocks noChangeArrowheads="1"/>
          </p:cNvSpPr>
          <p:nvPr/>
        </p:nvSpPr>
        <p:spPr bwMode="auto">
          <a:xfrm rot="10800000" flipH="1" flipV="1">
            <a:off x="6272213" y="2847975"/>
            <a:ext cx="92075" cy="920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0254" name="Group 21"/>
          <p:cNvGrpSpPr>
            <a:grpSpLocks/>
          </p:cNvGrpSpPr>
          <p:nvPr/>
        </p:nvGrpSpPr>
        <p:grpSpPr bwMode="auto">
          <a:xfrm>
            <a:off x="152400" y="341313"/>
            <a:ext cx="3657600" cy="1200329"/>
            <a:chOff x="365125" y="341313"/>
            <a:chExt cx="3444875" cy="1200041"/>
          </a:xfrm>
        </p:grpSpPr>
        <p:sp>
          <p:nvSpPr>
            <p:cNvPr id="10258" name="Text Box 28"/>
            <p:cNvSpPr txBox="1">
              <a:spLocks noChangeArrowheads="1"/>
            </p:cNvSpPr>
            <p:nvPr/>
          </p:nvSpPr>
          <p:spPr bwMode="auto">
            <a:xfrm>
              <a:off x="365125" y="341313"/>
              <a:ext cx="3444875" cy="1200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400" dirty="0">
                  <a:latin typeface="Times New Roman" pitchFamily="18" charset="0"/>
                  <a:cs typeface="Times New Roman" pitchFamily="18" charset="0"/>
                </a:rPr>
                <a:t>In general, what does this tell us about the relationship between       and           ?</a:t>
              </a:r>
            </a:p>
          </p:txBody>
        </p:sp>
        <p:graphicFrame>
          <p:nvGraphicFramePr>
            <p:cNvPr id="10259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48705968"/>
                </p:ext>
              </p:extLst>
            </p:nvPr>
          </p:nvGraphicFramePr>
          <p:xfrm>
            <a:off x="1523669" y="1164771"/>
            <a:ext cx="301625" cy="320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1" name="Equation" r:id="rId3" imgW="190440" imgH="203040" progId="Equation.DSMT4">
                    <p:embed/>
                  </p:oleObj>
                </mc:Choice>
                <mc:Fallback>
                  <p:oleObj name="Equation" r:id="rId3" imgW="190440" imgH="20304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3669" y="1164771"/>
                          <a:ext cx="301625" cy="320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60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88729438"/>
                </p:ext>
              </p:extLst>
            </p:nvPr>
          </p:nvGraphicFramePr>
          <p:xfrm>
            <a:off x="2374634" y="979714"/>
            <a:ext cx="658813" cy="552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2" name="Equation" r:id="rId5" imgW="406080" imgH="342720" progId="Equation.DSMT4">
                    <p:embed/>
                  </p:oleObj>
                </mc:Choice>
                <mc:Fallback>
                  <p:oleObj name="Equation" r:id="rId5" imgW="406080" imgH="34272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74634" y="979714"/>
                          <a:ext cx="658813" cy="552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2159520"/>
              </p:ext>
            </p:extLst>
          </p:nvPr>
        </p:nvGraphicFramePr>
        <p:xfrm>
          <a:off x="5791200" y="3886200"/>
          <a:ext cx="19462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3" name="Equation" r:id="rId7" imgW="1130040" imgH="419040" progId="Equation.DSMT4">
                  <p:embed/>
                </p:oleObj>
              </mc:Choice>
              <mc:Fallback>
                <p:oleObj name="Equation" r:id="rId7" imgW="113004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886200"/>
                        <a:ext cx="1946275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5662613" y="1558528"/>
            <a:ext cx="1499128" cy="369332"/>
            <a:chOff x="5662613" y="1558528"/>
            <a:chExt cx="1499128" cy="369332"/>
          </a:xfrm>
        </p:grpSpPr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5662613" y="1558528"/>
              <a:ext cx="1499128" cy="369332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dirty="0">
                  <a:latin typeface="Times New Roman" pitchFamily="18" charset="0"/>
                  <a:cs typeface="Times New Roman" pitchFamily="18" charset="0"/>
                </a:rPr>
                <a:t>Slope </a:t>
              </a:r>
              <a:r>
                <a:rPr lang="en-US" altLang="en-US" dirty="0" smtClean="0">
                  <a:latin typeface="Times New Roman" pitchFamily="18" charset="0"/>
                  <a:cs typeface="Times New Roman" pitchFamily="18" charset="0"/>
                </a:rPr>
                <a:t>is         .</a:t>
              </a:r>
              <a:endParaRPr lang="en-US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3837506"/>
                </p:ext>
              </p:extLst>
            </p:nvPr>
          </p:nvGraphicFramePr>
          <p:xfrm>
            <a:off x="6501606" y="1615142"/>
            <a:ext cx="480193" cy="2561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4" name="Equation" r:id="rId9" imgW="380880" imgH="203040" progId="Equation.DSMT4">
                    <p:embed/>
                  </p:oleObj>
                </mc:Choice>
                <mc:Fallback>
                  <p:oleObj name="Equation" r:id="rId9" imgW="38088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6501606" y="1615142"/>
                          <a:ext cx="480193" cy="25610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350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Equation</vt:lpstr>
      <vt:lpstr>The derivatives of f and f -1</vt:lpstr>
      <vt:lpstr>PowerPoint Presentation</vt:lpstr>
      <vt:lpstr>Inverses of Linear functions</vt:lpstr>
      <vt:lpstr>Inverses of Linear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Upshot</vt:lpstr>
      <vt:lpstr>Derivative of the logarithm</vt:lpstr>
    </vt:vector>
  </TitlesOfParts>
  <Company>Kenyon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Schumacher</dc:creator>
  <cp:lastModifiedBy>Carol Schumacher</cp:lastModifiedBy>
  <cp:revision>128</cp:revision>
  <dcterms:created xsi:type="dcterms:W3CDTF">2008-02-01T10:25:38Z</dcterms:created>
  <dcterms:modified xsi:type="dcterms:W3CDTF">2015-03-20T17:20:49Z</dcterms:modified>
</cp:coreProperties>
</file>